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94" r:id="rId3"/>
    <p:sldId id="379" r:id="rId4"/>
    <p:sldId id="377" r:id="rId5"/>
    <p:sldId id="381" r:id="rId6"/>
    <p:sldId id="380" r:id="rId7"/>
    <p:sldId id="383" r:id="rId8"/>
    <p:sldId id="382" r:id="rId9"/>
    <p:sldId id="359" r:id="rId10"/>
    <p:sldId id="360" r:id="rId11"/>
    <p:sldId id="385" r:id="rId12"/>
    <p:sldId id="384" r:id="rId13"/>
    <p:sldId id="362" r:id="rId14"/>
    <p:sldId id="386" r:id="rId15"/>
    <p:sldId id="391" r:id="rId16"/>
    <p:sldId id="392" r:id="rId17"/>
    <p:sldId id="393" r:id="rId18"/>
    <p:sldId id="388" r:id="rId19"/>
    <p:sldId id="315" r:id="rId20"/>
    <p:sldId id="390" r:id="rId2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B2B2B2"/>
    <a:srgbClr val="FF3300"/>
    <a:srgbClr val="11DF07"/>
    <a:srgbClr val="A6FCA2"/>
    <a:srgbClr val="ADF1AF"/>
    <a:srgbClr val="AEF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5" autoAdjust="0"/>
    <p:restoredTop sz="95315" autoAdjust="0"/>
  </p:normalViewPr>
  <p:slideViewPr>
    <p:cSldViewPr>
      <p:cViewPr varScale="1">
        <p:scale>
          <a:sx n="104" d="100"/>
          <a:sy n="104" d="100"/>
        </p:scale>
        <p:origin x="183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4B0AC8-F4DB-4957-BA79-2BE38CA4582F}" type="doc">
      <dgm:prSet loTypeId="urn:microsoft.com/office/officeart/2005/8/layout/hChevron3" loCatId="process" qsTypeId="urn:microsoft.com/office/officeart/2005/8/quickstyle/3d2" qsCatId="3D" csTypeId="urn:microsoft.com/office/officeart/2005/8/colors/colorful3" csCatId="colorful" phldr="1"/>
      <dgm:spPr/>
    </dgm:pt>
    <dgm:pt modelId="{40BCFA94-EB00-4530-AB77-4A9C98B6CE7D}">
      <dgm:prSet phldrT="[Text]" custT="1"/>
      <dgm:spPr>
        <a:solidFill>
          <a:srgbClr val="00B0F0"/>
        </a:solidFill>
      </dgm:spPr>
      <dgm:t>
        <a:bodyPr/>
        <a:lstStyle/>
        <a:p>
          <a:pPr algn="l"/>
          <a:endParaRPr lang="en-US" sz="1600" b="1" dirty="0">
            <a:effectLst/>
            <a:latin typeface="+mj-lt"/>
          </a:endParaRPr>
        </a:p>
      </dgm:t>
    </dgm:pt>
    <dgm:pt modelId="{05E061A6-9A23-416D-A9B1-026CD5B6E3A6}" type="parTrans" cxnId="{2A12C369-7E9C-4F13-B794-EFBCBFEBFD83}">
      <dgm:prSet/>
      <dgm:spPr/>
      <dgm:t>
        <a:bodyPr/>
        <a:lstStyle/>
        <a:p>
          <a:endParaRPr lang="en-US"/>
        </a:p>
      </dgm:t>
    </dgm:pt>
    <dgm:pt modelId="{2D35EAF5-56EA-4CE1-ABA4-D0F91C51FD91}" type="sibTrans" cxnId="{2A12C369-7E9C-4F13-B794-EFBCBFEBFD83}">
      <dgm:prSet/>
      <dgm:spPr/>
      <dgm:t>
        <a:bodyPr/>
        <a:lstStyle/>
        <a:p>
          <a:endParaRPr lang="en-US"/>
        </a:p>
      </dgm:t>
    </dgm:pt>
    <dgm:pt modelId="{5E31479E-1079-4861-AEDB-5A85B4FBAE07}" type="pres">
      <dgm:prSet presAssocID="{944B0AC8-F4DB-4957-BA79-2BE38CA4582F}" presName="Name0" presStyleCnt="0">
        <dgm:presLayoutVars>
          <dgm:dir/>
          <dgm:resizeHandles val="exact"/>
        </dgm:presLayoutVars>
      </dgm:prSet>
      <dgm:spPr/>
    </dgm:pt>
    <dgm:pt modelId="{01988E9A-7BB4-4B3D-BCBF-DF75F17DC1BE}" type="pres">
      <dgm:prSet presAssocID="{40BCFA94-EB00-4530-AB77-4A9C98B6CE7D}" presName="parTxOnly" presStyleLbl="node1" presStyleIdx="0" presStyleCnt="1" custScaleX="23707" custScaleY="32154" custLinFactNeighborX="-39522" custLinFactNeighborY="3573">
        <dgm:presLayoutVars>
          <dgm:bulletEnabled val="1"/>
        </dgm:presLayoutVars>
      </dgm:prSet>
      <dgm:spPr/>
    </dgm:pt>
  </dgm:ptLst>
  <dgm:cxnLst>
    <dgm:cxn modelId="{1C3BD432-1F06-410C-B3A2-EE546F7D57E0}" type="presOf" srcId="{40BCFA94-EB00-4530-AB77-4A9C98B6CE7D}" destId="{01988E9A-7BB4-4B3D-BCBF-DF75F17DC1BE}" srcOrd="0" destOrd="0" presId="urn:microsoft.com/office/officeart/2005/8/layout/hChevron3"/>
    <dgm:cxn modelId="{2A12C369-7E9C-4F13-B794-EFBCBFEBFD83}" srcId="{944B0AC8-F4DB-4957-BA79-2BE38CA4582F}" destId="{40BCFA94-EB00-4530-AB77-4A9C98B6CE7D}" srcOrd="0" destOrd="0" parTransId="{05E061A6-9A23-416D-A9B1-026CD5B6E3A6}" sibTransId="{2D35EAF5-56EA-4CE1-ABA4-D0F91C51FD91}"/>
    <dgm:cxn modelId="{3A53AB89-5D3B-49B3-8440-363E94EA671B}" type="presOf" srcId="{944B0AC8-F4DB-4957-BA79-2BE38CA4582F}" destId="{5E31479E-1079-4861-AEDB-5A85B4FBAE07}" srcOrd="0" destOrd="0" presId="urn:microsoft.com/office/officeart/2005/8/layout/hChevron3"/>
    <dgm:cxn modelId="{E650831D-468B-4DC3-B15E-6EB494E48F29}" type="presParOf" srcId="{5E31479E-1079-4861-AEDB-5A85B4FBAE07}" destId="{01988E9A-7BB4-4B3D-BCBF-DF75F17DC1BE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4B0AC8-F4DB-4957-BA79-2BE38CA4582F}" type="doc">
      <dgm:prSet loTypeId="urn:microsoft.com/office/officeart/2005/8/layout/hChevron3" loCatId="process" qsTypeId="urn:microsoft.com/office/officeart/2005/8/quickstyle/3d2" qsCatId="3D" csTypeId="urn:microsoft.com/office/officeart/2005/8/colors/colorful3" csCatId="colorful" phldr="1"/>
      <dgm:spPr/>
    </dgm:pt>
    <dgm:pt modelId="{40BCFA94-EB00-4530-AB77-4A9C98B6CE7D}">
      <dgm:prSet phldrT="[Text]" custT="1"/>
      <dgm:spPr>
        <a:solidFill>
          <a:schemeClr val="accent1"/>
        </a:solidFill>
      </dgm:spPr>
      <dgm:t>
        <a:bodyPr/>
        <a:lstStyle/>
        <a:p>
          <a:pPr algn="l"/>
          <a:endParaRPr lang="en-US" sz="2400" b="1" dirty="0">
            <a:effectLst/>
            <a:latin typeface="+mj-lt"/>
          </a:endParaRPr>
        </a:p>
      </dgm:t>
    </dgm:pt>
    <dgm:pt modelId="{05E061A6-9A23-416D-A9B1-026CD5B6E3A6}" type="parTrans" cxnId="{2A12C369-7E9C-4F13-B794-EFBCBFEBFD83}">
      <dgm:prSet/>
      <dgm:spPr/>
      <dgm:t>
        <a:bodyPr/>
        <a:lstStyle/>
        <a:p>
          <a:endParaRPr lang="en-US"/>
        </a:p>
      </dgm:t>
    </dgm:pt>
    <dgm:pt modelId="{2D35EAF5-56EA-4CE1-ABA4-D0F91C51FD91}" type="sibTrans" cxnId="{2A12C369-7E9C-4F13-B794-EFBCBFEBFD83}">
      <dgm:prSet/>
      <dgm:spPr/>
      <dgm:t>
        <a:bodyPr/>
        <a:lstStyle/>
        <a:p>
          <a:endParaRPr lang="en-US"/>
        </a:p>
      </dgm:t>
    </dgm:pt>
    <dgm:pt modelId="{5E31479E-1079-4861-AEDB-5A85B4FBAE07}" type="pres">
      <dgm:prSet presAssocID="{944B0AC8-F4DB-4957-BA79-2BE38CA4582F}" presName="Name0" presStyleCnt="0">
        <dgm:presLayoutVars>
          <dgm:dir/>
          <dgm:resizeHandles val="exact"/>
        </dgm:presLayoutVars>
      </dgm:prSet>
      <dgm:spPr/>
    </dgm:pt>
    <dgm:pt modelId="{01988E9A-7BB4-4B3D-BCBF-DF75F17DC1BE}" type="pres">
      <dgm:prSet presAssocID="{40BCFA94-EB00-4530-AB77-4A9C98B6CE7D}" presName="parTxOnly" presStyleLbl="node1" presStyleIdx="0" presStyleCnt="1" custScaleX="100098" custScaleY="13901" custLinFactNeighborX="-9961" custLinFactNeighborY="-2095">
        <dgm:presLayoutVars>
          <dgm:bulletEnabled val="1"/>
        </dgm:presLayoutVars>
      </dgm:prSet>
      <dgm:spPr/>
    </dgm:pt>
  </dgm:ptLst>
  <dgm:cxnLst>
    <dgm:cxn modelId="{2A12C369-7E9C-4F13-B794-EFBCBFEBFD83}" srcId="{944B0AC8-F4DB-4957-BA79-2BE38CA4582F}" destId="{40BCFA94-EB00-4530-AB77-4A9C98B6CE7D}" srcOrd="0" destOrd="0" parTransId="{05E061A6-9A23-416D-A9B1-026CD5B6E3A6}" sibTransId="{2D35EAF5-56EA-4CE1-ABA4-D0F91C51FD91}"/>
    <dgm:cxn modelId="{9D4A6DCF-12DE-47CF-BB06-938FA4B65F33}" type="presOf" srcId="{944B0AC8-F4DB-4957-BA79-2BE38CA4582F}" destId="{5E31479E-1079-4861-AEDB-5A85B4FBAE07}" srcOrd="0" destOrd="0" presId="urn:microsoft.com/office/officeart/2005/8/layout/hChevron3"/>
    <dgm:cxn modelId="{8F9A63D4-6180-4D63-98BF-BB13A8918EC3}" type="presOf" srcId="{40BCFA94-EB00-4530-AB77-4A9C98B6CE7D}" destId="{01988E9A-7BB4-4B3D-BCBF-DF75F17DC1BE}" srcOrd="0" destOrd="0" presId="urn:microsoft.com/office/officeart/2005/8/layout/hChevron3"/>
    <dgm:cxn modelId="{A6333A25-66E7-414E-BBD4-BB0FA38128A6}" type="presParOf" srcId="{5E31479E-1079-4861-AEDB-5A85B4FBAE07}" destId="{01988E9A-7BB4-4B3D-BCBF-DF75F17DC1BE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88E9A-7BB4-4B3D-BCBF-DF75F17DC1BE}">
      <dsp:nvSpPr>
        <dsp:cNvPr id="0" name=""/>
        <dsp:cNvSpPr/>
      </dsp:nvSpPr>
      <dsp:spPr>
        <a:xfrm>
          <a:off x="0" y="0"/>
          <a:ext cx="2057368" cy="457200"/>
        </a:xfrm>
        <a:prstGeom prst="homePlat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effectLst/>
            <a:latin typeface="+mj-lt"/>
          </a:endParaRPr>
        </a:p>
      </dsp:txBody>
      <dsp:txXfrm>
        <a:off x="0" y="0"/>
        <a:ext cx="1943068" cy="457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88E9A-7BB4-4B3D-BCBF-DF75F17DC1BE}">
      <dsp:nvSpPr>
        <dsp:cNvPr id="0" name=""/>
        <dsp:cNvSpPr/>
      </dsp:nvSpPr>
      <dsp:spPr>
        <a:xfrm>
          <a:off x="0" y="0"/>
          <a:ext cx="7612570" cy="422874"/>
        </a:xfrm>
        <a:prstGeom prst="homePlate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effectLst/>
            <a:latin typeface="+mj-lt"/>
          </a:endParaRPr>
        </a:p>
      </dsp:txBody>
      <dsp:txXfrm>
        <a:off x="0" y="0"/>
        <a:ext cx="7506852" cy="422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4B6F20-0F52-4176-9110-14ED98AB79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CA6E4B-CB3D-40C0-A13F-0818D5F4B6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pPr>
              <a:defRPr/>
            </a:pPr>
            <a:fld id="{CA228504-33AC-4B07-A719-47C13958C32A}" type="datetimeFigureOut">
              <a:rPr lang="en-US"/>
              <a:pPr>
                <a:defRPr/>
              </a:pPr>
              <a:t>11/17/2018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A02B74-ABE2-4090-A4F7-CBB699A007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BF145A-CBDF-48E6-816F-07077049E4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pPr>
              <a:defRPr/>
            </a:pPr>
            <a:fld id="{0DD9C829-3050-4DF4-9C21-2D34CB713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1BBCEE3D-8484-4783-9D32-A0F0CCF02F1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3" rIns="93148" bIns="46573" numCol="1" anchor="t" anchorCtr="0" compatLnSpc="1">
            <a:prstTxWarp prst="textNoShape">
              <a:avLst/>
            </a:prstTxWarp>
          </a:bodyPr>
          <a:lstStyle>
            <a:lvl1pPr defTabSz="931530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96B0B04-58FE-4804-B429-8A1B6B5F944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3" rIns="93148" bIns="46573" numCol="1" anchor="t" anchorCtr="0" compatLnSpc="1">
            <a:prstTxWarp prst="textNoShape">
              <a:avLst/>
            </a:prstTxWarp>
          </a:bodyPr>
          <a:lstStyle>
            <a:lvl1pPr algn="r" defTabSz="931530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436D82D-310C-4315-BD69-56ABBEA0160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421F70B7-21CF-42C2-AFD6-A378320D85A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6" y="4416426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3" rIns="93148" bIns="46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5062" name="Rectangle 6">
            <a:extLst>
              <a:ext uri="{FF2B5EF4-FFF2-40B4-BE49-F238E27FC236}">
                <a16:creationId xmlns:a16="http://schemas.microsoft.com/office/drawing/2014/main" id="{DEFA3FC6-D1CC-4549-81B1-CB86E30FEFE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3" rIns="93148" bIns="46573" numCol="1" anchor="b" anchorCtr="0" compatLnSpc="1">
            <a:prstTxWarp prst="textNoShape">
              <a:avLst/>
            </a:prstTxWarp>
          </a:bodyPr>
          <a:lstStyle>
            <a:lvl1pPr defTabSz="931530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>
            <a:extLst>
              <a:ext uri="{FF2B5EF4-FFF2-40B4-BE49-F238E27FC236}">
                <a16:creationId xmlns:a16="http://schemas.microsoft.com/office/drawing/2014/main" id="{B44FC85F-724C-4A3D-80B5-FDA25EFBA4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3" rIns="93148" bIns="46573" numCol="1" anchor="b" anchorCtr="0" compatLnSpc="1">
            <a:prstTxWarp prst="textNoShape">
              <a:avLst/>
            </a:prstTxWarp>
          </a:bodyPr>
          <a:lstStyle>
            <a:lvl1pPr algn="r" defTabSz="931530" eaLnBrk="1" hangingPunct="1">
              <a:defRPr sz="1300"/>
            </a:lvl1pPr>
          </a:lstStyle>
          <a:p>
            <a:pPr>
              <a:defRPr/>
            </a:pPr>
            <a:fld id="{129C1B08-1847-43FC-8CE7-52DFA115E6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BE6F62EF-C8CC-46F5-89AC-159FF7BE0C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270" indent="-273010" defTabSz="9285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563" indent="-219042" defTabSz="9285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824" indent="-219042" defTabSz="9285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084" indent="-219042" defTabSz="9285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1217" indent="-219042" defTabSz="928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350" indent="-219042" defTabSz="928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5483" indent="-219042" defTabSz="928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2616" indent="-219042" defTabSz="928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24C4D8-5C40-42E1-908D-C2946F628931}" type="slidenum">
              <a:rPr lang="en-US" altLang="en-US" sz="130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10E7AC84-4D0C-4E9E-A5D3-EFF3A43F30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5F8DA13A-600F-482E-82AC-EF2E5CCEA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E90E22F1-797F-4A9A-AD7C-A5DB31DEA8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270" indent="-273010" defTabSz="9285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563" indent="-219042" defTabSz="9285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824" indent="-219042" defTabSz="9285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084" indent="-219042" defTabSz="9285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1217" indent="-219042" defTabSz="928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350" indent="-219042" defTabSz="928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5483" indent="-219042" defTabSz="928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2616" indent="-219042" defTabSz="928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7DAC86-18FF-4D27-AE4E-4CDABFB9015B}" type="slidenum">
              <a:rPr lang="en-US" altLang="en-US" sz="1300"/>
              <a:pPr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1E709982-C761-458E-962D-D354CCA09A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6734902D-8C3F-4C01-BF15-9F718815B3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8C02F2FE-2890-4638-B848-08EDA2D24F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680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0462" indent="-263486" defTabSz="89680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3469" indent="-211107" defTabSz="89680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88856" indent="-211107" defTabSz="89680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4245" indent="-211107" defTabSz="89680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1377" indent="-211107" defTabSz="8968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28511" indent="-211107" defTabSz="8968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85643" indent="-211107" defTabSz="8968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2776" indent="-211107" defTabSz="8968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72781F-E8D8-4290-BB20-E079E6884738}" type="slidenum">
              <a:rPr lang="en-US" altLang="en-US" sz="1300"/>
              <a:pPr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2A8BB976-69C8-43AD-B58F-EDBC1F8B3B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E4F676D6-0DED-4D6B-97CF-57A5D9174B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4A326F83-2E9C-4497-A3E6-FAD9CC6EEC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680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0462" indent="-263486" defTabSz="89680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3469" indent="-211107" defTabSz="89680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88856" indent="-211107" defTabSz="89680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4245" indent="-211107" defTabSz="89680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1377" indent="-211107" defTabSz="8968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28511" indent="-211107" defTabSz="8968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85643" indent="-211107" defTabSz="8968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2776" indent="-211107" defTabSz="8968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53BFEF-1ABE-4AFB-996C-067E5AF2351C}" type="slidenum">
              <a:rPr lang="en-US" altLang="en-US" sz="1300"/>
              <a:pPr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7934D99E-AF5A-42B7-B02A-19F36EE060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5D4C3CC2-C2D0-4CF0-BE0D-8F8CF8F440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76630FFD-D81B-47C4-9D18-F0A010E027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270" indent="-273010" defTabSz="9285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563" indent="-219042" defTabSz="9285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824" indent="-219042" defTabSz="9285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084" indent="-219042" defTabSz="9285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1217" indent="-219042" defTabSz="928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350" indent="-219042" defTabSz="928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5483" indent="-219042" defTabSz="928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2616" indent="-219042" defTabSz="928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BE67FD-79AD-46CE-88D2-8409FA5C655E}" type="slidenum">
              <a:rPr lang="en-US" altLang="en-US" sz="1300"/>
              <a:pPr>
                <a:spcBef>
                  <a:spcPct val="0"/>
                </a:spcBef>
              </a:pPr>
              <a:t>13</a:t>
            </a:fld>
            <a:endParaRPr lang="en-US" altLang="en-US" sz="13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573B87E7-A322-4AAC-A1FC-5E6717D72B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11B02DE1-15FE-499E-8709-FC1E5CD3E1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EC5BADEA-E201-4D7B-8EA0-26F2751DFF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680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0462" indent="-263486" defTabSz="89680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3469" indent="-211107" defTabSz="89680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88856" indent="-211107" defTabSz="89680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4245" indent="-211107" defTabSz="89680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1377" indent="-211107" defTabSz="8968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28511" indent="-211107" defTabSz="8968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85643" indent="-211107" defTabSz="8968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2776" indent="-211107" defTabSz="8968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D3F1F7-B53F-4AC8-A263-E8B4693A6415}" type="slidenum">
              <a:rPr lang="en-US" altLang="en-US" sz="1300"/>
              <a:pPr>
                <a:spcBef>
                  <a:spcPct val="0"/>
                </a:spcBef>
              </a:pPr>
              <a:t>14</a:t>
            </a:fld>
            <a:endParaRPr lang="en-US" altLang="en-US" sz="13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10AAE658-9C11-4791-BC9E-462F4AED1B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67AEBF65-EE8A-4C8D-ABB0-FF5E2EAA4C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87684478-5C8D-432B-9E4B-21B2295888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270" indent="-273010" defTabSz="9285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563" indent="-219042" defTabSz="9285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824" indent="-219042" defTabSz="9285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084" indent="-219042" defTabSz="9285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1217" indent="-219042" defTabSz="928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350" indent="-219042" defTabSz="928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5483" indent="-219042" defTabSz="928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2616" indent="-219042" defTabSz="928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A1E0F3-CE07-4B93-9C82-F5116B63D76C}" type="slidenum">
              <a:rPr lang="en-US" altLang="en-US" sz="1300"/>
              <a:pPr>
                <a:spcBef>
                  <a:spcPct val="0"/>
                </a:spcBef>
              </a:pPr>
              <a:t>15</a:t>
            </a:fld>
            <a:endParaRPr lang="en-US" altLang="en-US" sz="13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343B21D3-5F96-4FFC-80A5-5C83F70A43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C7B6E206-1B59-4768-B724-EE021195AC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C3B13490-039C-4469-922E-2064B00993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270" indent="-273010" defTabSz="9285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563" indent="-219042" defTabSz="9285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824" indent="-219042" defTabSz="9285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084" indent="-219042" defTabSz="9285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1217" indent="-219042" defTabSz="928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350" indent="-219042" defTabSz="928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5483" indent="-219042" defTabSz="928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2616" indent="-219042" defTabSz="928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646597-AEF8-43F0-B8D1-4ACB9F5F3FC7}" type="slidenum">
              <a:rPr lang="en-US" altLang="en-US" sz="1300"/>
              <a:pPr>
                <a:spcBef>
                  <a:spcPct val="0"/>
                </a:spcBef>
              </a:pPr>
              <a:t>16</a:t>
            </a:fld>
            <a:endParaRPr lang="en-US" altLang="en-US" sz="13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282504A0-4A10-485E-8DD7-7062828CE5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381F65F2-4918-4BE7-BE9B-0D2018A85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F6983915-8123-4C4E-ADF6-A79278821D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270" indent="-273010" defTabSz="9285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563" indent="-219042" defTabSz="9285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824" indent="-219042" defTabSz="9285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084" indent="-219042" defTabSz="9285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1217" indent="-219042" defTabSz="928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350" indent="-219042" defTabSz="928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5483" indent="-219042" defTabSz="928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2616" indent="-219042" defTabSz="928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490CA6-1B62-4FE4-A91A-AD43DB4E895F}" type="slidenum">
              <a:rPr lang="en-US" altLang="en-US" sz="1300"/>
              <a:pPr>
                <a:spcBef>
                  <a:spcPct val="0"/>
                </a:spcBef>
              </a:pPr>
              <a:t>17</a:t>
            </a:fld>
            <a:endParaRPr lang="en-US" altLang="en-US" sz="13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8B2444DB-DC32-4837-8C7C-EA8F02D4C1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0C3972EC-664D-4FE6-87D7-D2119CA17A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75969CE7-202E-4C68-8C05-346E7827B5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F1E0F30A-D6B8-4412-8D0A-4223BBD241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68C591AE-ECEF-45AB-81F3-837A1240BF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255" indent="-284121" defTabSz="9285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46" indent="-226980" defTabSz="9285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378" indent="-226980" defTabSz="9285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512" indent="-226980" defTabSz="9285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644" indent="-226980" defTabSz="928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778" indent="-226980" defTabSz="928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911" indent="-226980" defTabSz="928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044" indent="-226980" defTabSz="928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EC6C40-BC7A-434C-913F-8E1A7834FE16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512DAB01-960A-45D6-A37D-FD88646950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270" indent="-273010" defTabSz="9285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563" indent="-219042" defTabSz="9285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824" indent="-219042" defTabSz="9285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084" indent="-219042" defTabSz="9285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1217" indent="-219042" defTabSz="928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350" indent="-219042" defTabSz="928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5483" indent="-219042" defTabSz="928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2616" indent="-219042" defTabSz="928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8A4102-7E65-4591-9C1E-67852F32AAD3}" type="slidenum">
              <a:rPr lang="en-US" altLang="en-US" sz="1300"/>
              <a:pPr>
                <a:spcBef>
                  <a:spcPct val="0"/>
                </a:spcBef>
              </a:pPr>
              <a:t>19</a:t>
            </a:fld>
            <a:endParaRPr lang="en-US" altLang="en-US" sz="13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D9701121-2036-4287-9CC1-E35113440D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043039F8-AE19-4B24-AAC9-51A799C8D0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E07D8871-6CF0-4BCB-A6A1-123030444C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7139" indent="-275823" defTabSz="9316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3291" indent="-220658" defTabSz="9316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4606" indent="-220658" defTabSz="9316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5923" indent="-220658" defTabSz="9316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7239" indent="-220658" defTabSz="9316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8556" indent="-220658" defTabSz="9316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9872" indent="-220658" defTabSz="9316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51187" indent="-220658" defTabSz="9316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1079C1-0F78-4422-99EC-1CC7E1686C8A}" type="slidenum">
              <a:rPr lang="en-US" altLang="en-US" sz="1300"/>
              <a:pPr eaLnBrk="1" hangingPunct="1"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F48365E3-04D6-4DF1-8896-856FABC951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1B7BFA6C-FE35-49B2-9282-B8B2F479A8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518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41514A65-FB8D-4908-BA81-040F23F1D9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506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5066" indent="-253963" defTabSz="86506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5375" indent="-203170" defTabSz="86506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6477" indent="-203170" defTabSz="86506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47579" indent="-203170" defTabSz="86506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04712" indent="-203170" defTabSz="8650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61845" indent="-203170" defTabSz="8650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18978" indent="-203170" defTabSz="8650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76111" indent="-203170" defTabSz="8650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3EF3B3-26D4-4184-943B-2A9D07C69F79}" type="slidenum">
              <a:rPr lang="en-US" altLang="en-US" sz="1300"/>
              <a:pPr>
                <a:spcBef>
                  <a:spcPct val="0"/>
                </a:spcBef>
              </a:pPr>
              <a:t>20</a:t>
            </a:fld>
            <a:endParaRPr lang="en-US" altLang="en-US" sz="13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28B68135-DD71-4634-A67E-EED00F391B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95F33FF3-F56D-4E4B-9C2C-94EDC8439B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CAB0F7D6-891A-4A7B-9F10-DDE4F40AE9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21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8874" indent="-263486" defTabSz="89521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1882" indent="-211107" defTabSz="89521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88856" indent="-211107" defTabSz="89521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4245" indent="-211107" defTabSz="89521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1377" indent="-211107" defTabSz="8952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28511" indent="-211107" defTabSz="8952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85643" indent="-211107" defTabSz="8952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2776" indent="-211107" defTabSz="8952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BDDCFB-E1CC-45EA-82B4-0C9F39A53E56}" type="slidenum">
              <a:rPr lang="en-US" altLang="en-US" sz="1300"/>
              <a:pPr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C385DA90-9D11-422E-BB0B-E3686532E9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3C44A62-7F93-40DA-836E-B419CCF4C4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4CD894E1-2AAA-42E3-ADB3-3E1A3C5277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270" indent="-273010" defTabSz="9285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563" indent="-219042" defTabSz="9285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824" indent="-219042" defTabSz="9285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084" indent="-219042" defTabSz="9285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1217" indent="-219042" defTabSz="928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350" indent="-219042" defTabSz="928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5483" indent="-219042" defTabSz="928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2616" indent="-219042" defTabSz="928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0E67DB-28EA-4BA0-AAFB-A3B622EE0595}" type="slidenum">
              <a:rPr lang="en-US" altLang="en-US" sz="1300"/>
              <a:pPr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401BDBCE-2DF2-40EC-BBCF-BD73576D24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8DFFAB20-CBB4-4E03-9AE0-57A68DB089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559460F4-5CC5-43ED-99F6-F21B2B409F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680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0462" indent="-263486" defTabSz="89680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3469" indent="-211107" defTabSz="89680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88856" indent="-211107" defTabSz="89680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4245" indent="-211107" defTabSz="89680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1377" indent="-211107" defTabSz="8968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28511" indent="-211107" defTabSz="8968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85643" indent="-211107" defTabSz="8968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2776" indent="-211107" defTabSz="8968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1E930B-6E7C-4ACC-A471-98657012FF68}" type="slidenum">
              <a:rPr lang="en-US" altLang="en-US" sz="1300"/>
              <a:pPr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3977B990-BA72-4794-9C0D-08D435D5D5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5EC97B78-C9B0-4D50-9E21-C236B3FD94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11A1436-6814-4065-ABBC-AE1F8E0F3B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5162ED27-AD0B-4D66-81A3-EB6CE86CD9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DCA14F2-598B-49A3-AE89-BEC5D314F3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255" indent="-284121" defTabSz="9285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46" indent="-226980" defTabSz="9285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378" indent="-226980" defTabSz="9285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512" indent="-226980" defTabSz="9285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644" indent="-226980" defTabSz="928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778" indent="-226980" defTabSz="928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911" indent="-226980" defTabSz="928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044" indent="-226980" defTabSz="928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123697-1211-4FF0-9C81-DE6A60E2CD4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0684B434-5785-4F58-AC6F-354FD815A1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680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0462" indent="-263486" defTabSz="89680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3469" indent="-211107" defTabSz="89680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88856" indent="-211107" defTabSz="89680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4245" indent="-211107" defTabSz="89680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1377" indent="-211107" defTabSz="8968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28511" indent="-211107" defTabSz="8968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85643" indent="-211107" defTabSz="8968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2776" indent="-211107" defTabSz="8968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9AE9DF-F3DE-4263-AB06-8F47B31A1636}" type="slidenum">
              <a:rPr lang="en-US" altLang="en-US" sz="1300"/>
              <a:pPr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871237B3-E811-4B27-AF4D-4A68DDD15E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B0469CA1-96A8-40C4-901F-C348E7DE8B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1FD63340-82E9-46DA-91E6-1C28A9A37A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6A3764AB-844E-475D-AD80-5C4F02CE8E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9253F077-4F34-4798-956E-18D0FAF301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255" indent="-284121" defTabSz="9285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46" indent="-226980" defTabSz="9285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378" indent="-226980" defTabSz="9285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512" indent="-226980" defTabSz="9285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2644" indent="-226980" defTabSz="928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9778" indent="-226980" defTabSz="928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911" indent="-226980" defTabSz="928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044" indent="-226980" defTabSz="928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A0E0E2-7BC2-4FD0-8224-BB5B5ABE4CB1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6FC0C380-FF2B-4DB4-AFB7-800E06AA57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270" indent="-273010" defTabSz="9285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563" indent="-219042" defTabSz="9285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824" indent="-219042" defTabSz="9285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084" indent="-219042" defTabSz="9285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1217" indent="-219042" defTabSz="928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350" indent="-219042" defTabSz="928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5483" indent="-219042" defTabSz="928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2616" indent="-219042" defTabSz="928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35F3C8-58A4-4EFB-9BD5-0915B8CA4932}" type="slidenum">
              <a:rPr lang="en-US" altLang="en-US" sz="1300"/>
              <a:pPr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296459FF-1459-457C-BB30-6A4EC985A1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C8A42B5B-9137-4D72-9636-74E73612B0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B39968-ACA6-4978-A874-30349D9A14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9FBE09-F9E2-4422-A090-F8B1153D5D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80BED5-BB95-4DA9-80D8-C3A323FDBD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E1A0B-E70C-4E09-B426-5AE4DC2C6D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68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76FFDD-26B7-460B-891F-88CFCDDF37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D4FA7C-DD98-411A-B9AC-C4E110B866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CA8A36-E2F2-4538-B8F0-B2DC4682C4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71252-1377-49A1-A8E9-9AC3F0CDA9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07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9300" y="228600"/>
            <a:ext cx="18669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54483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62CAF1-E6C0-431F-B190-A32AF040F9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B8AC23-851D-4D92-B406-31E6A3A6BD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37E777-CA82-4AB0-9BC1-B1EC86008C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02B55-EE0F-4F76-BAEF-A049914E1D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687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867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5433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600200"/>
            <a:ext cx="35433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C6B211-57B1-4CC2-B3CB-1E77A93B37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63D383-D189-4BAF-91C4-471E36A54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5A2A1C-4431-47B2-B4C7-52B482CE60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23BBD-39D9-42D1-B326-6156195E09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20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2C1FBE-CD00-4E50-8477-E0BAF60FB9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255423-FFFF-444C-95EC-49EB2DE8FA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2FE7FE-A481-4840-9799-1E78697AA1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3E1E4-BBA0-4A80-BA34-72A003B1FF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19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851879-C16A-4FA1-8144-4C310B741B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FDFA91-388D-42FB-AF89-96FB0A5EE0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90479A-237F-4C2A-AF89-15CB476233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10A3D-CB13-44DF-89CD-69C8D7E41A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03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433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600200"/>
            <a:ext cx="35433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42DE5E-EAB7-41EA-9A25-EFCC3C6A87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0D01FF-BC06-43EE-AFA5-773A91657B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2226EC-D692-485A-BC31-48EECF1BBA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9A86E-789A-4149-9EF5-BC7723F43D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65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DFA9F77-7276-4313-896B-7A0F09DB7B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E99CE69-B4F7-4FBC-B3A9-40361110DD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6EC4CDF-69AD-404A-8A28-C42F76E2B9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13CBE-B0AA-4766-B00C-60AEE53DB1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981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3C5229E-199A-4492-8B79-29A385F66F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75C583D-8C66-4AF6-ABBE-E8CF849973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0E2303F-43E5-48C3-84BE-8DFEE4307E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88355-8847-4B9D-BFAD-301216F425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12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AACABC7-0030-4969-8B0F-014ACB0358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2BFDDF6-F896-4BEA-AA28-C537659DDD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04E3EE3-413F-487B-B557-5C27880B34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1D63A-4A1D-4ECD-8555-83EE13D863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5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6E5B83-DCAB-4079-BB21-5D5784F3E1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2B7E86-3E50-405F-9326-72192A1865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4756D5-6DF2-46CE-BC9C-2514C88324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5E06A-37B5-4AF8-8601-90CD0421D7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83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B13D80-8AC8-4EF8-A771-85D2B5A470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AEE862-EADB-4EAE-8680-D0FCD9889B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015435-EE03-4042-8A75-3ECDA62E85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06F7A-E9BE-4877-BBAD-0FF6CD3777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690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41096C2-66E0-4601-84A2-D235F2D7A5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5867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6752E14-3E55-4116-904E-05822C6D39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239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E32A5B5-F6DF-451E-B75B-4506767889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DE952C5-3581-4A3B-A261-060550CC09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B12EDA0-38FC-4B1D-A079-FC8F8DED89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BE2AAE3-E352-4451-B3E3-CD28DFE6C7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A9069008-B00E-4FB5-8AFE-4E9C7A5A7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40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7941039C-D395-4612-8824-21DB1D7B8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4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388734D0-2703-4586-A7BA-8CF1CD4F8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BAC0E9C5-511F-41C1-879F-F2CE631DC2D5}" type="slidenum">
              <a:rPr lang="en-US" altLang="en-US" sz="1400" smtClean="0"/>
              <a:pPr algn="r" eaLnBrk="1" hangingPunct="1">
                <a:defRPr/>
              </a:pPr>
              <a:t>‹#›</a:t>
            </a:fld>
            <a:endParaRPr lang="en-US" altLang="en-US" sz="1400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56742DA6-4970-4513-9BDB-44ECD021BA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6713"/>
            <a:ext cx="243840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862E3B7F-62B7-4B8B-A548-9151076A74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143000"/>
            <a:ext cx="685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4610DC8-FFCC-4306-AF4E-B1B4588BE7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"/>
          <a:stretch>
            <a:fillRect/>
          </a:stretch>
        </p:blipFill>
        <p:spPr bwMode="auto">
          <a:xfrm>
            <a:off x="0" y="0"/>
            <a:ext cx="670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6">
            <a:extLst>
              <a:ext uri="{FF2B5EF4-FFF2-40B4-BE49-F238E27FC236}">
                <a16:creationId xmlns:a16="http://schemas.microsoft.com/office/drawing/2014/main" id="{2AECE18C-8F01-45EA-AF28-574E811AC2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"/>
          <a:stretch>
            <a:fillRect/>
          </a:stretch>
        </p:blipFill>
        <p:spPr bwMode="auto">
          <a:xfrm>
            <a:off x="0" y="6754813"/>
            <a:ext cx="91440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7" descr="logo_anec">
            <a:extLst>
              <a:ext uri="{FF2B5EF4-FFF2-40B4-BE49-F238E27FC236}">
                <a16:creationId xmlns:a16="http://schemas.microsoft.com/office/drawing/2014/main" id="{4D259E92-42C1-4697-B84B-C0E42C0E50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4" b="17479"/>
          <a:stretch>
            <a:fillRect/>
          </a:stretch>
        </p:blipFill>
        <p:spPr bwMode="auto">
          <a:xfrm>
            <a:off x="3390900" y="6248400"/>
            <a:ext cx="2476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2.jpeg"/><Relationship Id="rId18" Type="http://schemas.openxmlformats.org/officeDocument/2006/relationships/hyperlink" Target="mailto:jeff@ax1031.com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12" Type="http://schemas.openxmlformats.org/officeDocument/2006/relationships/image" Target="../media/image11.jpeg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10.jpeg"/><Relationship Id="rId5" Type="http://schemas.openxmlformats.org/officeDocument/2006/relationships/image" Target="../media/image3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5.jpeg"/><Relationship Id="rId4" Type="http://schemas.openxmlformats.org/officeDocument/2006/relationships/image" Target="../media/image6.jpeg"/><Relationship Id="rId9" Type="http://schemas.openxmlformats.org/officeDocument/2006/relationships/image" Target="../media/image4.pn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jpeg"/><Relationship Id="rId5" Type="http://schemas.openxmlformats.org/officeDocument/2006/relationships/image" Target="../media/image5.png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jpeg"/><Relationship Id="rId5" Type="http://schemas.openxmlformats.org/officeDocument/2006/relationships/image" Target="../media/image5.png"/><Relationship Id="rId10" Type="http://schemas.openxmlformats.org/officeDocument/2006/relationships/image" Target="../media/image28.jpeg"/><Relationship Id="rId4" Type="http://schemas.openxmlformats.org/officeDocument/2006/relationships/oleObject" Target="../embeddings/oleObject6.bin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e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5.png"/><Relationship Id="rId15" Type="http://schemas.openxmlformats.org/officeDocument/2006/relationships/image" Target="../media/image33.png"/><Relationship Id="rId10" Type="http://schemas.openxmlformats.org/officeDocument/2006/relationships/image" Target="../media/image28.jpeg"/><Relationship Id="rId4" Type="http://schemas.openxmlformats.org/officeDocument/2006/relationships/oleObject" Target="../embeddings/oleObject7.bin"/><Relationship Id="rId9" Type="http://schemas.openxmlformats.org/officeDocument/2006/relationships/image" Target="../media/image27.jpeg"/><Relationship Id="rId1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jeff@ax1031.co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jpeg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0DA5D75-1CFB-48E3-BA7D-DBF41E68878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A4F8CEE-D8C7-4258-9D10-C2AF42D28CE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B139A7EB-DEC1-41C6-8015-2F4982BA3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37F8E5CE-82BD-41A2-8B43-CF42D5161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A1ECB066-13C2-4E74-8106-F2F86FCFE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ECD3EDA1-A171-49A7-A36D-A530E2097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7D532D3-6EE7-457D-A5DC-05C808900F93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4104" name="Picture 8" descr="AN_L_h_w_cmyk">
            <a:extLst>
              <a:ext uri="{FF2B5EF4-FFF2-40B4-BE49-F238E27FC236}">
                <a16:creationId xmlns:a16="http://schemas.microsoft.com/office/drawing/2014/main" id="{5B82429D-5489-4471-9977-EB93D3BD6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513513"/>
            <a:ext cx="1143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>
            <a:extLst>
              <a:ext uri="{FF2B5EF4-FFF2-40B4-BE49-F238E27FC236}">
                <a16:creationId xmlns:a16="http://schemas.microsoft.com/office/drawing/2014/main" id="{B073A528-AF8F-45C8-B4D9-63665A387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"/>
          <a:stretch>
            <a:fillRect/>
          </a:stretch>
        </p:blipFill>
        <p:spPr bwMode="auto">
          <a:xfrm>
            <a:off x="0" y="57912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3D8751B0-C40F-4FD9-8B61-99BEADA6A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AN_L_h_w_cmyk">
            <a:extLst>
              <a:ext uri="{FF2B5EF4-FFF2-40B4-BE49-F238E27FC236}">
                <a16:creationId xmlns:a16="http://schemas.microsoft.com/office/drawing/2014/main" id="{33EC5EC5-36A3-4654-A126-AFA3C6121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6482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1FD0782C-84A5-4CB0-AA0B-CCB1B3555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304800"/>
            <a:ext cx="23431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>
            <a:extLst>
              <a:ext uri="{FF2B5EF4-FFF2-40B4-BE49-F238E27FC236}">
                <a16:creationId xmlns:a16="http://schemas.microsoft.com/office/drawing/2014/main" id="{C3CF3110-11C1-41CD-BBFA-EC977BA3E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8" b="7599"/>
          <a:stretch>
            <a:fillRect/>
          </a:stretch>
        </p:blipFill>
        <p:spPr bwMode="auto">
          <a:xfrm>
            <a:off x="228600" y="990600"/>
            <a:ext cx="8839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Rectangle 15">
            <a:extLst>
              <a:ext uri="{FF2B5EF4-FFF2-40B4-BE49-F238E27FC236}">
                <a16:creationId xmlns:a16="http://schemas.microsoft.com/office/drawing/2014/main" id="{ACEB4492-A5AC-4C69-9E3E-975D73C50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3725" y="2767013"/>
            <a:ext cx="4044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4D4D4D"/>
                </a:solidFill>
                <a:latin typeface="Arial" panose="020B0604020202020204" pitchFamily="34" charset="0"/>
              </a:rPr>
              <a:t>1031 Exchange Basics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pic>
        <p:nvPicPr>
          <p:cNvPr id="4111" name="Picture 18" descr="logo_anec">
            <a:extLst>
              <a:ext uri="{FF2B5EF4-FFF2-40B4-BE49-F238E27FC236}">
                <a16:creationId xmlns:a16="http://schemas.microsoft.com/office/drawing/2014/main" id="{8D3C83FE-F9D3-4A77-A0BC-72AF2D6E5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46"/>
          <a:stretch>
            <a:fillRect/>
          </a:stretch>
        </p:blipFill>
        <p:spPr bwMode="auto">
          <a:xfrm>
            <a:off x="228600" y="152400"/>
            <a:ext cx="495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9" descr="transamerica">
            <a:extLst>
              <a:ext uri="{FF2B5EF4-FFF2-40B4-BE49-F238E27FC236}">
                <a16:creationId xmlns:a16="http://schemas.microsoft.com/office/drawing/2014/main" id="{4E73FEEE-6C8F-466E-B4C4-8957DFED2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0" descr="building3">
            <a:extLst>
              <a:ext uri="{FF2B5EF4-FFF2-40B4-BE49-F238E27FC236}">
                <a16:creationId xmlns:a16="http://schemas.microsoft.com/office/drawing/2014/main" id="{7A403D4B-A04C-4028-B1A8-1089FA48D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668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1" descr="emb center">
            <a:extLst>
              <a:ext uri="{FF2B5EF4-FFF2-40B4-BE49-F238E27FC236}">
                <a16:creationId xmlns:a16="http://schemas.microsoft.com/office/drawing/2014/main" id="{2545D30C-D959-41E9-AEFD-0A7C09A14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>
            <a:fillRect/>
          </a:stretch>
        </p:blipFill>
        <p:spPr bwMode="auto">
          <a:xfrm>
            <a:off x="8153400" y="1066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22" descr="house-4">
            <a:extLst>
              <a:ext uri="{FF2B5EF4-FFF2-40B4-BE49-F238E27FC236}">
                <a16:creationId xmlns:a16="http://schemas.microsoft.com/office/drawing/2014/main" id="{180207DC-FB5E-407F-A3DB-B2DB0FF24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b="16667"/>
          <a:stretch>
            <a:fillRect/>
          </a:stretch>
        </p:blipFill>
        <p:spPr bwMode="auto">
          <a:xfrm>
            <a:off x="4114800" y="1066800"/>
            <a:ext cx="137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23" descr="money100_130">
            <a:extLst>
              <a:ext uri="{FF2B5EF4-FFF2-40B4-BE49-F238E27FC236}">
                <a16:creationId xmlns:a16="http://schemas.microsoft.com/office/drawing/2014/main" id="{255A7510-F7E4-4753-83E8-3A160437E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066800"/>
            <a:ext cx="1219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24" descr="tall buildings">
            <a:extLst>
              <a:ext uri="{FF2B5EF4-FFF2-40B4-BE49-F238E27FC236}">
                <a16:creationId xmlns:a16="http://schemas.microsoft.com/office/drawing/2014/main" id="{C7B6F97C-6240-433D-8DFA-E3E29381A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18" name="Object 25">
            <a:extLst>
              <a:ext uri="{FF2B5EF4-FFF2-40B4-BE49-F238E27FC236}">
                <a16:creationId xmlns:a16="http://schemas.microsoft.com/office/drawing/2014/main" id="{AB1605DC-93A3-4BED-B98F-2A1771E22B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1066800"/>
          <a:ext cx="12192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Bitmap Image" r:id="rId16" imgW="3323810" imgH="961905" progId="Paint.Picture">
                  <p:embed/>
                </p:oleObj>
              </mc:Choice>
              <mc:Fallback>
                <p:oleObj name="Bitmap Image" r:id="rId16" imgW="3323810" imgH="961905" progId="Paint.Picture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61032"/>
                      <a:stretch>
                        <a:fillRect/>
                      </a:stretch>
                    </p:blipFill>
                    <p:spPr bwMode="auto">
                      <a:xfrm>
                        <a:off x="5562600" y="1066800"/>
                        <a:ext cx="121920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9" name="TextBox 1">
            <a:extLst>
              <a:ext uri="{FF2B5EF4-FFF2-40B4-BE49-F238E27FC236}">
                <a16:creationId xmlns:a16="http://schemas.microsoft.com/office/drawing/2014/main" id="{9C5E72DE-C9FC-42D3-A983-CEDDACEBF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505200"/>
            <a:ext cx="43148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>
                <a:solidFill>
                  <a:srgbClr val="4D4D4D"/>
                </a:solidFill>
                <a:latin typeface="Arial" panose="020B0604020202020204" pitchFamily="34" charset="0"/>
              </a:rPr>
              <a:t>Presented by: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4D4D4D"/>
                </a:solidFill>
                <a:latin typeface="Arial" panose="020B0604020202020204" pitchFamily="34" charset="0"/>
              </a:rPr>
              <a:t>Jeff Stechmann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4D4D4D"/>
                </a:solidFill>
                <a:latin typeface="Arial" panose="020B0604020202020204" pitchFamily="34" charset="0"/>
              </a:rPr>
              <a:t>Florida Business Development Director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4D4D4D"/>
                </a:solidFill>
                <a:latin typeface="Arial" panose="020B0604020202020204" pitchFamily="34" charset="0"/>
              </a:rPr>
              <a:t>Asset Exchange Company, LLC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4D4D4D"/>
                </a:solidFill>
                <a:latin typeface="Arial" panose="020B0604020202020204" pitchFamily="34" charset="0"/>
              </a:rPr>
              <a:t>(813) 999-2524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hlinkClick r:id="rId18"/>
              </a:rPr>
              <a:t>jeff@ax1031.com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4120" name="Picture 3">
            <a:extLst>
              <a:ext uri="{FF2B5EF4-FFF2-40B4-BE49-F238E27FC236}">
                <a16:creationId xmlns:a16="http://schemas.microsoft.com/office/drawing/2014/main" id="{A5A5E38E-8C23-45CA-B108-607D72F7D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3759200"/>
            <a:ext cx="1597025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82D38A5-73EA-42FE-BC69-A41ED60B7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Guideline #1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F216734-B429-4207-B6C8-F15A45EBB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295400"/>
            <a:ext cx="7467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685800" indent="-228600" defTabSz="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b="1" u="sng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>
                <a:cs typeface="Times New Roman" panose="02020603050405020304" pitchFamily="18" charset="0"/>
              </a:rPr>
              <a:t>Property Qualifications</a:t>
            </a:r>
          </a:p>
          <a:p>
            <a:pPr lvl="1" eaLnBrk="1" hangingPunct="1">
              <a:buSzPct val="130000"/>
              <a:buFont typeface="Wingdings" panose="05000000000000000000" pitchFamily="2" charset="2"/>
              <a:buChar char="§"/>
            </a:pPr>
            <a:r>
              <a:rPr lang="en-US" altLang="en-US" sz="2000" dirty="0">
                <a:cs typeface="Times New Roman" panose="02020603050405020304" pitchFamily="18" charset="0"/>
              </a:rPr>
              <a:t>Property held for productive use in a trade or business or for investment.</a:t>
            </a:r>
          </a:p>
          <a:p>
            <a:pPr lvl="1" eaLnBrk="1" hangingPunct="1">
              <a:buSzPct val="130000"/>
              <a:buFont typeface="Wingdings" panose="05000000000000000000" pitchFamily="2" charset="2"/>
              <a:buChar char="§"/>
            </a:pPr>
            <a:r>
              <a:rPr lang="en-US" altLang="en-US" sz="2000" dirty="0">
                <a:cs typeface="Times New Roman" panose="02020603050405020304" pitchFamily="18" charset="0"/>
              </a:rPr>
              <a:t>Like kind – any real property for any other real property</a:t>
            </a:r>
          </a:p>
          <a:p>
            <a:pPr lvl="1" eaLnBrk="1" hangingPunct="1"/>
            <a:endParaRPr lang="en-US" altLang="en-US" sz="2000" dirty="0">
              <a:cs typeface="Times New Roman" panose="02020603050405020304" pitchFamily="18" charset="0"/>
            </a:endParaRPr>
          </a:p>
          <a:p>
            <a:pPr lvl="1" eaLnBrk="1" hangingPunct="1">
              <a:buFontTx/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1800" dirty="0"/>
          </a:p>
        </p:txBody>
      </p:sp>
      <p:grpSp>
        <p:nvGrpSpPr>
          <p:cNvPr id="22532" name="Group 4">
            <a:extLst>
              <a:ext uri="{FF2B5EF4-FFF2-40B4-BE49-F238E27FC236}">
                <a16:creationId xmlns:a16="http://schemas.microsoft.com/office/drawing/2014/main" id="{DD01C436-346C-4406-A489-49AA70205A1C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4019550"/>
            <a:ext cx="3400425" cy="2000250"/>
            <a:chOff x="1488" y="2256"/>
            <a:chExt cx="2142" cy="1260"/>
          </a:xfrm>
        </p:grpSpPr>
        <p:graphicFrame>
          <p:nvGraphicFramePr>
            <p:cNvPr id="22533" name="Object 5">
              <a:extLst>
                <a:ext uri="{FF2B5EF4-FFF2-40B4-BE49-F238E27FC236}">
                  <a16:creationId xmlns:a16="http://schemas.microsoft.com/office/drawing/2014/main" id="{9DD6AAC5-32EF-4CEA-855E-1A700DE46EF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36" y="2256"/>
            <a:ext cx="2094" cy="6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51" name="Bitmap Image" r:id="rId4" imgW="3323810" imgH="961905" progId="Paint.Picture">
                    <p:embed/>
                  </p:oleObj>
                </mc:Choice>
                <mc:Fallback>
                  <p:oleObj name="Bitmap Image" r:id="rId4" imgW="3323810" imgH="961905" progId="Paint.Picture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2256"/>
                          <a:ext cx="2094" cy="6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2534" name="Picture 6" descr="house-front">
              <a:extLst>
                <a:ext uri="{FF2B5EF4-FFF2-40B4-BE49-F238E27FC236}">
                  <a16:creationId xmlns:a16="http://schemas.microsoft.com/office/drawing/2014/main" id="{E809284C-E2A8-4348-B781-881B8C8B80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928"/>
              <a:ext cx="864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5" name="Picture 7" descr="building3">
              <a:extLst>
                <a:ext uri="{FF2B5EF4-FFF2-40B4-BE49-F238E27FC236}">
                  <a16:creationId xmlns:a16="http://schemas.microsoft.com/office/drawing/2014/main" id="{1EE4BD20-6408-46AA-871C-9ED39A5EE9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940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6" name="Line 8">
              <a:extLst>
                <a:ext uri="{FF2B5EF4-FFF2-40B4-BE49-F238E27FC236}">
                  <a16:creationId xmlns:a16="http://schemas.microsoft.com/office/drawing/2014/main" id="{E7480F4A-345E-408B-B6DD-0A3DE23ACD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0" y="2784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7" name="Line 9">
              <a:extLst>
                <a:ext uri="{FF2B5EF4-FFF2-40B4-BE49-F238E27FC236}">
                  <a16:creationId xmlns:a16="http://schemas.microsoft.com/office/drawing/2014/main" id="{C19A5F5A-3D64-469F-AC45-8F8B9867B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316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43D0F44-3D26-4A34-A1FE-FC97519E4C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Guideline #1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A13FCE9-AA46-4945-80E2-2EB9218DE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295400"/>
            <a:ext cx="7467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685800" indent="-228600" defTabSz="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defTabSz="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b="1" u="sng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>
                <a:cs typeface="Times New Roman" panose="02020603050405020304" pitchFamily="18" charset="0"/>
              </a:rPr>
              <a:t>Property Qualifications</a:t>
            </a:r>
          </a:p>
          <a:p>
            <a:pPr lvl="2" eaLnBrk="1" hangingPunct="1">
              <a:buSzPct val="130000"/>
              <a:buFontTx/>
              <a:buNone/>
            </a:pPr>
            <a:endParaRPr lang="en-US" altLang="en-US" sz="2000"/>
          </a:p>
          <a:p>
            <a:pPr lvl="2" eaLnBrk="1" hangingPunct="1">
              <a:buSzPct val="130000"/>
              <a:buFontTx/>
              <a:buNone/>
            </a:pPr>
            <a:r>
              <a:rPr lang="en-US" altLang="en-US" sz="2000" u="sng"/>
              <a:t>What Property is Excluded?</a:t>
            </a:r>
            <a:endParaRPr lang="en-US" altLang="en-US" u="sng">
              <a:solidFill>
                <a:srgbClr val="00B0F0"/>
              </a:solidFill>
            </a:endParaRPr>
          </a:p>
          <a:p>
            <a:endParaRPr lang="en-US" altLang="en-US" sz="800"/>
          </a:p>
          <a:p>
            <a:pPr lvl="1"/>
            <a:r>
              <a:rPr lang="en-US" altLang="en-US" sz="2200"/>
              <a:t>Primary Residence</a:t>
            </a:r>
          </a:p>
          <a:p>
            <a:pPr lvl="1"/>
            <a:r>
              <a:rPr lang="en-US" altLang="en-US" sz="2200"/>
              <a:t>Property Held for Sale</a:t>
            </a:r>
          </a:p>
          <a:p>
            <a:pPr lvl="1"/>
            <a:r>
              <a:rPr lang="en-US" altLang="en-US" sz="2200"/>
              <a:t>Dealer Property</a:t>
            </a:r>
          </a:p>
          <a:p>
            <a:pPr lvl="1"/>
            <a:r>
              <a:rPr lang="en-US" altLang="en-US" sz="2200"/>
              <a:t>Foreign property</a:t>
            </a:r>
          </a:p>
          <a:p>
            <a:pPr lvl="1"/>
            <a:endParaRPr lang="en-US" altLang="en-US" sz="2200"/>
          </a:p>
          <a:p>
            <a:pPr eaLnBrk="1" hangingPunct="1"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C52B61C-C2EB-4E84-8970-B41BAE72D4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Guideline #2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782106D-978C-4F5E-AE48-AAB7FC464A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>
                <a:cs typeface="Times New Roman" panose="02020603050405020304" pitchFamily="18" charset="0"/>
              </a:rPr>
              <a:t>Tax Deferral Requirements</a:t>
            </a:r>
          </a:p>
          <a:p>
            <a:pPr lvl="1" eaLnBrk="1" hangingPunct="1">
              <a:buSzPct val="130000"/>
              <a:buFont typeface="Wingdings" panose="05000000000000000000" pitchFamily="2" charset="2"/>
              <a:buChar char="§"/>
            </a:pPr>
            <a:r>
              <a:rPr lang="en-US" altLang="en-US" dirty="0">
                <a:cs typeface="Times New Roman" panose="02020603050405020304" pitchFamily="18" charset="0"/>
              </a:rPr>
              <a:t>Reinvest all of the net proceeds in property of equal or greater value.</a:t>
            </a:r>
          </a:p>
          <a:p>
            <a:pPr lvl="1" eaLnBrk="1" hangingPunct="1">
              <a:buSzPct val="130000"/>
              <a:buFont typeface="Wingdings" panose="05000000000000000000" pitchFamily="2" charset="2"/>
              <a:buChar char="§"/>
            </a:pPr>
            <a:r>
              <a:rPr lang="en-US" altLang="en-US" dirty="0">
                <a:cs typeface="Times New Roman" panose="02020603050405020304" pitchFamily="18" charset="0"/>
              </a:rPr>
              <a:t>Acquire an equal amount or greater debt.</a:t>
            </a:r>
          </a:p>
          <a:p>
            <a:pPr lvl="1" eaLnBrk="1" hangingPunct="1">
              <a:buSzPct val="130000"/>
              <a:buFont typeface="Wingdings" panose="05000000000000000000" pitchFamily="2" charset="2"/>
              <a:buChar char="§"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>
              <a:buSzPct val="130000"/>
              <a:buFont typeface="Wingdings" panose="05000000000000000000" pitchFamily="2" charset="2"/>
              <a:buChar char="§"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>
              <a:buSzPct val="130000"/>
              <a:buFont typeface="Wingdings" panose="05000000000000000000" pitchFamily="2" charset="2"/>
              <a:buChar char="§"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>
              <a:buSzPct val="130000"/>
              <a:buFont typeface="Wingdings" panose="05000000000000000000" pitchFamily="2" charset="2"/>
              <a:buChar char="§"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>
              <a:buSzPct val="130000"/>
              <a:buFont typeface="Wingdings" panose="05000000000000000000" pitchFamily="2" charset="2"/>
              <a:buChar char="§"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>
              <a:buSzPct val="130000"/>
              <a:buFont typeface="Wingdings" panose="05000000000000000000" pitchFamily="2" charset="2"/>
              <a:buChar char="§"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>
              <a:buSzPct val="130000"/>
              <a:buFont typeface="Wingdings" panose="05000000000000000000" pitchFamily="2" charset="2"/>
              <a:buChar char="§"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>
              <a:buSzPct val="130000"/>
              <a:buFont typeface="Wingdings" panose="05000000000000000000" pitchFamily="2" charset="2"/>
              <a:buChar char="§"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>
              <a:buSzPct val="130000"/>
              <a:buFont typeface="Wingdings" panose="05000000000000000000" pitchFamily="2" charset="2"/>
              <a:buChar char="v"/>
            </a:pPr>
            <a:r>
              <a:rPr lang="en-US" altLang="en-US" dirty="0">
                <a:cs typeface="Times New Roman" panose="02020603050405020304" pitchFamily="18" charset="0"/>
              </a:rPr>
              <a:t>QI holds the net proceeds on the Sellers behalf</a:t>
            </a:r>
          </a:p>
          <a:p>
            <a:pPr eaLnBrk="1" hangingPunct="1"/>
            <a:endParaRPr lang="en-US" altLang="en-US" dirty="0"/>
          </a:p>
        </p:txBody>
      </p:sp>
      <p:grpSp>
        <p:nvGrpSpPr>
          <p:cNvPr id="26628" name="Group 24">
            <a:extLst>
              <a:ext uri="{FF2B5EF4-FFF2-40B4-BE49-F238E27FC236}">
                <a16:creationId xmlns:a16="http://schemas.microsoft.com/office/drawing/2014/main" id="{4B4B0FEF-BE87-4647-8EFF-510C88B48B79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352800"/>
            <a:ext cx="5562600" cy="2022475"/>
            <a:chOff x="576" y="2112"/>
            <a:chExt cx="3504" cy="1274"/>
          </a:xfrm>
        </p:grpSpPr>
        <p:pic>
          <p:nvPicPr>
            <p:cNvPr id="26629" name="Picture 25">
              <a:extLst>
                <a:ext uri="{FF2B5EF4-FFF2-40B4-BE49-F238E27FC236}">
                  <a16:creationId xmlns:a16="http://schemas.microsoft.com/office/drawing/2014/main" id="{36A93F7C-BB23-4EF5-99D7-5BA3E0E1B3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27083" r="51563" b="52084"/>
            <a:stretch>
              <a:fillRect/>
            </a:stretch>
          </p:blipFill>
          <p:spPr bwMode="auto">
            <a:xfrm>
              <a:off x="576" y="2112"/>
              <a:ext cx="3504" cy="1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0" name="Rectangle 26">
              <a:extLst>
                <a:ext uri="{FF2B5EF4-FFF2-40B4-BE49-F238E27FC236}">
                  <a16:creationId xmlns:a16="http://schemas.microsoft.com/office/drawing/2014/main" id="{DA5619B2-4A66-4BF1-B093-3BCCAEC55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112"/>
              <a:ext cx="110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A065E51E-F50E-4FF9-BE87-3D24C1855C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Guideline #3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F362BAA7-28E2-49D0-B333-790F5B1204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>
                <a:cs typeface="Times New Roman" panose="02020603050405020304" pitchFamily="18" charset="0"/>
              </a:rPr>
              <a:t>Timeline</a:t>
            </a:r>
          </a:p>
          <a:p>
            <a:pPr lvl="1" eaLnBrk="1" hangingPunct="1">
              <a:buSzPct val="130000"/>
              <a:buFont typeface="Wingdings" panose="05000000000000000000" pitchFamily="2" charset="2"/>
              <a:buChar char="§"/>
            </a:pPr>
            <a:r>
              <a:rPr lang="en-US" altLang="en-US" dirty="0">
                <a:cs typeface="Times New Roman" panose="02020603050405020304" pitchFamily="18" charset="0"/>
              </a:rPr>
              <a:t>180 days - or the date you are required to file your tax return with extensions.</a:t>
            </a:r>
          </a:p>
          <a:p>
            <a:pPr lvl="1" eaLnBrk="1" hangingPunct="1">
              <a:buSzPct val="130000"/>
              <a:buFont typeface="Wingdings" panose="05000000000000000000" pitchFamily="2" charset="2"/>
              <a:buChar char="§"/>
            </a:pPr>
            <a:r>
              <a:rPr lang="en-US" altLang="en-US" dirty="0">
                <a:cs typeface="Times New Roman" panose="02020603050405020304" pitchFamily="18" charset="0"/>
              </a:rPr>
              <a:t>45 day identification period.</a:t>
            </a:r>
          </a:p>
          <a:p>
            <a:pPr eaLnBrk="1" hangingPunct="1"/>
            <a:endParaRPr lang="en-US" altLang="en-US" sz="1800" dirty="0"/>
          </a:p>
        </p:txBody>
      </p:sp>
      <p:grpSp>
        <p:nvGrpSpPr>
          <p:cNvPr id="28676" name="Group 24">
            <a:extLst>
              <a:ext uri="{FF2B5EF4-FFF2-40B4-BE49-F238E27FC236}">
                <a16:creationId xmlns:a16="http://schemas.microsoft.com/office/drawing/2014/main" id="{1728DDE1-8E98-4C10-A179-32A8ACFBC69E}"/>
              </a:ext>
            </a:extLst>
          </p:cNvPr>
          <p:cNvGrpSpPr>
            <a:grpSpLocks/>
          </p:cNvGrpSpPr>
          <p:nvPr/>
        </p:nvGrpSpPr>
        <p:grpSpPr bwMode="auto">
          <a:xfrm>
            <a:off x="206375" y="3586163"/>
            <a:ext cx="8242300" cy="1758950"/>
            <a:chOff x="1249629" y="3515516"/>
            <a:chExt cx="9457973" cy="1759298"/>
          </a:xfrm>
        </p:grpSpPr>
        <p:sp>
          <p:nvSpPr>
            <p:cNvPr id="26" name="Text Box 9">
              <a:extLst>
                <a:ext uri="{FF2B5EF4-FFF2-40B4-BE49-F238E27FC236}">
                  <a16:creationId xmlns:a16="http://schemas.microsoft.com/office/drawing/2014/main" id="{DF026E98-BC24-47FC-A1C2-A8B915CFCB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9629" y="4623810"/>
              <a:ext cx="1275150" cy="64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800" dirty="0">
                  <a:latin typeface="+mn-lt"/>
                </a:rPr>
                <a:t>Close of</a:t>
              </a:r>
              <a:br>
                <a:rPr lang="en-US" altLang="en-US" sz="1800" dirty="0">
                  <a:latin typeface="+mn-lt"/>
                </a:rPr>
              </a:br>
              <a:r>
                <a:rPr lang="en-US" altLang="en-US" sz="1800" dirty="0">
                  <a:latin typeface="+mn-lt"/>
                </a:rPr>
                <a:t>Escrow</a:t>
              </a:r>
            </a:p>
          </p:txBody>
        </p:sp>
        <p:sp>
          <p:nvSpPr>
            <p:cNvPr id="27" name="Text Box 10">
              <a:extLst>
                <a:ext uri="{FF2B5EF4-FFF2-40B4-BE49-F238E27FC236}">
                  <a16:creationId xmlns:a16="http://schemas.microsoft.com/office/drawing/2014/main" id="{7D1C9CDE-61A6-4B4A-B073-743F707F64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860" y="4628573"/>
              <a:ext cx="1963732" cy="646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800" dirty="0">
                  <a:latin typeface="+mn-lt"/>
                </a:rPr>
                <a:t>Identification</a:t>
              </a:r>
              <a:br>
                <a:rPr lang="en-US" altLang="en-US" sz="1800" dirty="0">
                  <a:latin typeface="+mn-lt"/>
                </a:rPr>
              </a:br>
              <a:r>
                <a:rPr lang="en-US" altLang="en-US" sz="1800" dirty="0">
                  <a:latin typeface="+mn-lt"/>
                </a:rPr>
                <a:t>Letter Due</a:t>
              </a:r>
            </a:p>
          </p:txBody>
        </p:sp>
        <p:sp>
          <p:nvSpPr>
            <p:cNvPr id="28" name="Text Box 11">
              <a:extLst>
                <a:ext uri="{FF2B5EF4-FFF2-40B4-BE49-F238E27FC236}">
                  <a16:creationId xmlns:a16="http://schemas.microsoft.com/office/drawing/2014/main" id="{BC52F4D8-91B8-4065-9B48-1BD4864E77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6302" y="4623810"/>
              <a:ext cx="1641300" cy="64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800" dirty="0">
                  <a:latin typeface="+mn-lt"/>
                </a:rPr>
                <a:t>Exchange</a:t>
              </a:r>
              <a:br>
                <a:rPr lang="en-US" altLang="en-US" sz="1800" dirty="0">
                  <a:latin typeface="+mn-lt"/>
                </a:rPr>
              </a:br>
              <a:r>
                <a:rPr lang="en-US" altLang="en-US" sz="1800" dirty="0">
                  <a:latin typeface="+mn-lt"/>
                </a:rPr>
                <a:t>Completed</a:t>
              </a:r>
            </a:p>
          </p:txBody>
        </p:sp>
        <p:grpSp>
          <p:nvGrpSpPr>
            <p:cNvPr id="28680" name="Group 28">
              <a:extLst>
                <a:ext uri="{FF2B5EF4-FFF2-40B4-BE49-F238E27FC236}">
                  <a16:creationId xmlns:a16="http://schemas.microsoft.com/office/drawing/2014/main" id="{376F6EC1-5B54-48DE-A215-73E3D192A9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5244" y="4113828"/>
              <a:ext cx="8323701" cy="358687"/>
              <a:chOff x="1439494" y="4049647"/>
              <a:chExt cx="8323701" cy="358687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BB899154-A904-40B4-B9BE-DA4F8B82D63A}"/>
                  </a:ext>
                </a:extLst>
              </p:cNvPr>
              <p:cNvSpPr/>
              <p:nvPr/>
            </p:nvSpPr>
            <p:spPr>
              <a:xfrm>
                <a:off x="1495799" y="4151560"/>
                <a:ext cx="8153676" cy="17942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CA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1611EE3-D5F0-479B-8E1B-40E44C7C4F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39329" y="4049940"/>
                <a:ext cx="324253" cy="323914"/>
              </a:xfrm>
              <a:prstGeom prst="ellipse">
                <a:avLst/>
              </a:prstGeom>
              <a:solidFill>
                <a:srgbClr val="FFC000"/>
              </a:solidFill>
              <a:ln w="50800">
                <a:solidFill>
                  <a:srgbClr val="F6F1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CA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E0D2619-BA52-4668-883A-02314742C2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44849" y="4084872"/>
                <a:ext cx="322431" cy="323914"/>
              </a:xfrm>
              <a:prstGeom prst="ellipse">
                <a:avLst/>
              </a:prstGeom>
              <a:solidFill>
                <a:srgbClr val="FFC000"/>
              </a:solidFill>
              <a:ln w="50800">
                <a:solidFill>
                  <a:srgbClr val="F6F1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CA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34EE468-4A39-483B-BFEB-0653452455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38164" y="4084872"/>
                <a:ext cx="324253" cy="323914"/>
              </a:xfrm>
              <a:prstGeom prst="ellipse">
                <a:avLst/>
              </a:prstGeom>
              <a:solidFill>
                <a:srgbClr val="FFC000"/>
              </a:solidFill>
              <a:ln w="50800">
                <a:solidFill>
                  <a:srgbClr val="F6F1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CA"/>
              </a:p>
            </p:txBody>
          </p:sp>
        </p:grpSp>
        <p:sp>
          <p:nvSpPr>
            <p:cNvPr id="28681" name="Rectangle 29">
              <a:extLst>
                <a:ext uri="{FF2B5EF4-FFF2-40B4-BE49-F238E27FC236}">
                  <a16:creationId xmlns:a16="http://schemas.microsoft.com/office/drawing/2014/main" id="{EFE38830-C19B-4C5D-A425-3D87D1800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647" y="3515516"/>
              <a:ext cx="4216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Dream Orphanage Rg"/>
                </a:rPr>
                <a:t>0</a:t>
              </a:r>
              <a:endParaRPr lang="en-CA" altLang="en-US" sz="3600">
                <a:latin typeface="Arial" panose="020B0604020202020204" pitchFamily="34" charset="0"/>
              </a:endParaRPr>
            </a:p>
          </p:txBody>
        </p:sp>
        <p:sp>
          <p:nvSpPr>
            <p:cNvPr id="28682" name="Rectangle 30">
              <a:extLst>
                <a:ext uri="{FF2B5EF4-FFF2-40B4-BE49-F238E27FC236}">
                  <a16:creationId xmlns:a16="http://schemas.microsoft.com/office/drawing/2014/main" id="{05F74C73-BD7E-4933-AB33-379CBE8E2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3783" y="3515516"/>
              <a:ext cx="63136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Dream Orphanage Rg"/>
                </a:rPr>
                <a:t>45</a:t>
              </a:r>
              <a:endParaRPr lang="en-CA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28683" name="Rectangle 31">
              <a:extLst>
                <a:ext uri="{FF2B5EF4-FFF2-40B4-BE49-F238E27FC236}">
                  <a16:creationId xmlns:a16="http://schemas.microsoft.com/office/drawing/2014/main" id="{1C284333-CB03-40F5-942F-C7A442798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9581" y="3515516"/>
              <a:ext cx="83401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Dream Orphanage Rg"/>
                </a:rPr>
                <a:t>180</a:t>
              </a:r>
              <a:endParaRPr lang="en-CA" altLang="en-US" sz="36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EADEA37-2F1B-4447-8DE7-8D0352ABA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Guideline #4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C9C2A7DA-C5D7-4F3E-AB90-8F2812A7F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239000" cy="4267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>
                <a:cs typeface="Times New Roman" panose="02020603050405020304" pitchFamily="18" charset="0"/>
              </a:rPr>
              <a:t>Identification </a:t>
            </a:r>
          </a:p>
          <a:p>
            <a:pPr lvl="1" eaLnBrk="1" hangingPunct="1">
              <a:buSzPct val="130000"/>
              <a:buFont typeface="Wingdings" panose="05000000000000000000" pitchFamily="2" charset="2"/>
              <a:buChar char="§"/>
            </a:pPr>
            <a:r>
              <a:rPr lang="en-US" altLang="en-US">
                <a:cs typeface="Times New Roman" panose="02020603050405020304" pitchFamily="18" charset="0"/>
              </a:rPr>
              <a:t>3 Property Rule - Can</a:t>
            </a:r>
            <a:r>
              <a:rPr lang="en-US" altLang="en-US"/>
              <a:t> identify up to three properties without regard to the fair market value of those 3 properties.</a:t>
            </a:r>
          </a:p>
          <a:p>
            <a:pPr lvl="1" eaLnBrk="1" hangingPunct="1">
              <a:buSzPct val="130000"/>
              <a:buFont typeface="Wingdings" panose="05000000000000000000" pitchFamily="2" charset="2"/>
              <a:buChar char="§"/>
            </a:pPr>
            <a:endParaRPr lang="en-US" altLang="en-US">
              <a:cs typeface="Times New Roman" panose="02020603050405020304" pitchFamily="18" charset="0"/>
            </a:endParaRPr>
          </a:p>
          <a:p>
            <a:pPr lvl="1" eaLnBrk="1" hangingPunct="1">
              <a:buSzPct val="130000"/>
              <a:buFont typeface="Wingdings" panose="05000000000000000000" pitchFamily="2" charset="2"/>
              <a:buChar char="§"/>
            </a:pPr>
            <a:r>
              <a:rPr lang="en-US" altLang="en-US">
                <a:cs typeface="Times New Roman" panose="02020603050405020304" pitchFamily="18" charset="0"/>
              </a:rPr>
              <a:t>200% Rule – Can </a:t>
            </a:r>
            <a:r>
              <a:rPr lang="en-US" altLang="en-US"/>
              <a:t>identify over 3 properties but can not exceed 200% or 2x the combined fair market value of the property being sold.</a:t>
            </a:r>
          </a:p>
          <a:p>
            <a:pPr lvl="1" eaLnBrk="1" hangingPunct="1">
              <a:buSzPct val="130000"/>
              <a:buFont typeface="Wingdings" panose="05000000000000000000" pitchFamily="2" charset="2"/>
              <a:buChar char="§"/>
            </a:pPr>
            <a:endParaRPr lang="en-US" altLang="en-US">
              <a:cs typeface="Times New Roman" panose="02020603050405020304" pitchFamily="18" charset="0"/>
            </a:endParaRPr>
          </a:p>
          <a:p>
            <a:pPr lvl="1" eaLnBrk="1" hangingPunct="1">
              <a:buSzPct val="130000"/>
              <a:buFont typeface="Wingdings" panose="05000000000000000000" pitchFamily="2" charset="2"/>
              <a:buChar char="§"/>
            </a:pPr>
            <a:r>
              <a:rPr lang="en-US" altLang="en-US">
                <a:cs typeface="Times New Roman" panose="02020603050405020304" pitchFamily="18" charset="0"/>
              </a:rPr>
              <a:t>95% Rule – Can identify over 3 properties and exceed the 200% rule</a:t>
            </a:r>
            <a:r>
              <a:rPr lang="en-US" altLang="en-US"/>
              <a:t>, must acquire at least 95% of the value of all the properties identified.</a:t>
            </a:r>
            <a:endParaRPr lang="en-US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934470EA-A39A-4F61-B368-D02F7AEED3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Guideline #4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060DB69-966F-4AFC-9725-B339E8D41C5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b="1">
                <a:cs typeface="Times New Roman" panose="02020603050405020304" pitchFamily="18" charset="0"/>
              </a:rPr>
              <a:t>3 Property Rule</a:t>
            </a:r>
          </a:p>
        </p:txBody>
      </p:sp>
      <p:pic>
        <p:nvPicPr>
          <p:cNvPr id="32772" name="Picture 4" descr="building3">
            <a:extLst>
              <a:ext uri="{FF2B5EF4-FFF2-40B4-BE49-F238E27FC236}">
                <a16:creationId xmlns:a16="http://schemas.microsoft.com/office/drawing/2014/main" id="{2F7FC877-F95F-4742-B765-0677CDB37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24050"/>
            <a:ext cx="1752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773" name="Object 2">
            <a:extLst>
              <a:ext uri="{FF2B5EF4-FFF2-40B4-BE49-F238E27FC236}">
                <a16:creationId xmlns:a16="http://schemas.microsoft.com/office/drawing/2014/main" id="{950EC787-F01A-499F-B1A3-C154D63D52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0" y="4876800"/>
          <a:ext cx="1752600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0" name="Bitmap Image" r:id="rId5" imgW="3323810" imgH="961905" progId="Paint.Picture">
                  <p:embed/>
                </p:oleObj>
              </mc:Choice>
              <mc:Fallback>
                <p:oleObj name="Bitmap Image" r:id="rId5" imgW="3323810" imgH="96190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1891"/>
                      <a:stretch>
                        <a:fillRect/>
                      </a:stretch>
                    </p:blipFill>
                    <p:spPr bwMode="auto">
                      <a:xfrm>
                        <a:off x="5715000" y="4876800"/>
                        <a:ext cx="1752600" cy="133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3">
            <a:extLst>
              <a:ext uri="{FF2B5EF4-FFF2-40B4-BE49-F238E27FC236}">
                <a16:creationId xmlns:a16="http://schemas.microsoft.com/office/drawing/2014/main" id="{08B42638-B1E5-40FB-AE7F-11ABB6C2E1F5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715000" y="3429000"/>
          <a:ext cx="1752600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1" name="Bitmap Image" r:id="rId7" imgW="3323810" imgH="961905" progId="Paint.Picture">
                  <p:embed/>
                </p:oleObj>
              </mc:Choice>
              <mc:Fallback>
                <p:oleObj name="Bitmap Image" r:id="rId7" imgW="3323810" imgH="961905" progId="Paint.Picture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61032"/>
                      <a:stretch>
                        <a:fillRect/>
                      </a:stretch>
                    </p:blipFill>
                    <p:spPr bwMode="auto">
                      <a:xfrm>
                        <a:off x="5715000" y="3429000"/>
                        <a:ext cx="1752600" cy="130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Line 7">
            <a:extLst>
              <a:ext uri="{FF2B5EF4-FFF2-40B4-BE49-F238E27FC236}">
                <a16:creationId xmlns:a16="http://schemas.microsoft.com/office/drawing/2014/main" id="{DD8ACDA1-9BC1-41BB-9258-6085CE68CE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2743200"/>
            <a:ext cx="2667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Line 8">
            <a:extLst>
              <a:ext uri="{FF2B5EF4-FFF2-40B4-BE49-F238E27FC236}">
                <a16:creationId xmlns:a16="http://schemas.microsoft.com/office/drawing/2014/main" id="{62E46600-8F72-45F6-A9CE-C23FF68727D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8862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Line 9">
            <a:extLst>
              <a:ext uri="{FF2B5EF4-FFF2-40B4-BE49-F238E27FC236}">
                <a16:creationId xmlns:a16="http://schemas.microsoft.com/office/drawing/2014/main" id="{656103B6-7FFC-4914-A0BC-FE88990E4EC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886200"/>
            <a:ext cx="2590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778" name="Picture 10" descr="house-7">
            <a:extLst>
              <a:ext uri="{FF2B5EF4-FFF2-40B4-BE49-F238E27FC236}">
                <a16:creationId xmlns:a16="http://schemas.microsoft.com/office/drawing/2014/main" id="{49D83E16-9F33-4A48-9A87-BE682C37C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3"/>
          <a:stretch>
            <a:fillRect/>
          </a:stretch>
        </p:blipFill>
        <p:spPr bwMode="auto">
          <a:xfrm>
            <a:off x="533400" y="2971800"/>
            <a:ext cx="1981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Rectangle 1">
            <a:extLst>
              <a:ext uri="{FF2B5EF4-FFF2-40B4-BE49-F238E27FC236}">
                <a16:creationId xmlns:a16="http://schemas.microsoft.com/office/drawing/2014/main" id="{103EBCF2-52D9-48C6-ADD0-86C32B1ED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349500"/>
            <a:ext cx="1354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>
                <a:latin typeface="Arial" panose="020B0604020202020204" pitchFamily="34" charset="0"/>
                <a:cs typeface="Times New Roman" panose="02020603050405020304" pitchFamily="18" charset="0"/>
              </a:rPr>
              <a:t>$1M Sale</a:t>
            </a:r>
          </a:p>
        </p:txBody>
      </p:sp>
      <p:sp>
        <p:nvSpPr>
          <p:cNvPr id="32780" name="Rectangle 2">
            <a:extLst>
              <a:ext uri="{FF2B5EF4-FFF2-40B4-BE49-F238E27FC236}">
                <a16:creationId xmlns:a16="http://schemas.microsoft.com/office/drawing/2014/main" id="{C0C07955-84AB-43D1-8122-5CEBDBE51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3" y="4972050"/>
            <a:ext cx="1906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>
                <a:latin typeface="Arial" panose="020B0604020202020204" pitchFamily="34" charset="0"/>
                <a:cs typeface="Times New Roman" panose="02020603050405020304" pitchFamily="18" charset="0"/>
              </a:rPr>
              <a:t>$3M Identified</a:t>
            </a:r>
          </a:p>
        </p:txBody>
      </p:sp>
      <p:sp>
        <p:nvSpPr>
          <p:cNvPr id="32781" name="Rectangle 2">
            <a:extLst>
              <a:ext uri="{FF2B5EF4-FFF2-40B4-BE49-F238E27FC236}">
                <a16:creationId xmlns:a16="http://schemas.microsoft.com/office/drawing/2014/main" id="{4E9F36F6-F280-4E89-AD3F-9EEE4F9C8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9825" y="2208213"/>
            <a:ext cx="815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$1M</a:t>
            </a:r>
          </a:p>
        </p:txBody>
      </p:sp>
      <p:sp>
        <p:nvSpPr>
          <p:cNvPr id="32782" name="Rectangle 2">
            <a:extLst>
              <a:ext uri="{FF2B5EF4-FFF2-40B4-BE49-F238E27FC236}">
                <a16:creationId xmlns:a16="http://schemas.microsoft.com/office/drawing/2014/main" id="{4B0FF6C8-7865-47C1-B26A-3BB4BAF75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6650" y="3883025"/>
            <a:ext cx="815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$1M</a:t>
            </a:r>
          </a:p>
        </p:txBody>
      </p:sp>
      <p:sp>
        <p:nvSpPr>
          <p:cNvPr id="32783" name="Rectangle 2">
            <a:extLst>
              <a:ext uri="{FF2B5EF4-FFF2-40B4-BE49-F238E27FC236}">
                <a16:creationId xmlns:a16="http://schemas.microsoft.com/office/drawing/2014/main" id="{0B5527CA-51B9-4A33-B0FC-AC47E62F0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6650" y="5356225"/>
            <a:ext cx="815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>
                <a:latin typeface="Arial" panose="020B0604020202020204" pitchFamily="34" charset="0"/>
                <a:cs typeface="Times New Roman" panose="02020603050405020304" pitchFamily="18" charset="0"/>
              </a:rPr>
              <a:t>$1M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BA352AC-E9DC-4B1B-8D02-2CE430D2C5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Guideline #4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B9D50DD-A9BC-4280-AE0D-D6317FAC3BA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b="1">
                <a:cs typeface="Times New Roman" panose="02020603050405020304" pitchFamily="18" charset="0"/>
              </a:rPr>
              <a:t>200% Property Rule</a:t>
            </a:r>
          </a:p>
        </p:txBody>
      </p:sp>
      <p:graphicFrame>
        <p:nvGraphicFramePr>
          <p:cNvPr id="34820" name="Object 2">
            <a:extLst>
              <a:ext uri="{FF2B5EF4-FFF2-40B4-BE49-F238E27FC236}">
                <a16:creationId xmlns:a16="http://schemas.microsoft.com/office/drawing/2014/main" id="{EF9A01DC-E645-4698-9328-8E619582FBBB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838200" y="2935288"/>
          <a:ext cx="1905000" cy="141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7" name="Bitmap Image" r:id="rId4" imgW="3323810" imgH="961905" progId="Paint.Picture">
                  <p:embed/>
                </p:oleObj>
              </mc:Choice>
              <mc:Fallback>
                <p:oleObj name="Bitmap Image" r:id="rId4" imgW="3323810" imgH="961905" progId="Paint.Picture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61032"/>
                      <a:stretch>
                        <a:fillRect/>
                      </a:stretch>
                    </p:blipFill>
                    <p:spPr bwMode="auto">
                      <a:xfrm>
                        <a:off x="838200" y="2935288"/>
                        <a:ext cx="1905000" cy="1414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Line 5">
            <a:extLst>
              <a:ext uri="{FF2B5EF4-FFF2-40B4-BE49-F238E27FC236}">
                <a16:creationId xmlns:a16="http://schemas.microsoft.com/office/drawing/2014/main" id="{502E0135-22DE-4B55-A55F-D4F2D42F44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581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2" name="Line 6">
            <a:extLst>
              <a:ext uri="{FF2B5EF4-FFF2-40B4-BE49-F238E27FC236}">
                <a16:creationId xmlns:a16="http://schemas.microsoft.com/office/drawing/2014/main" id="{96A950D6-9DDF-4821-A149-02C1673E6C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54102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Line 7">
            <a:extLst>
              <a:ext uri="{FF2B5EF4-FFF2-40B4-BE49-F238E27FC236}">
                <a16:creationId xmlns:a16="http://schemas.microsoft.com/office/drawing/2014/main" id="{B8FB4F92-CC02-4215-9A78-E437CF1B03D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53340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4" name="Text Box 8">
            <a:extLst>
              <a:ext uri="{FF2B5EF4-FFF2-40B4-BE49-F238E27FC236}">
                <a16:creationId xmlns:a16="http://schemas.microsoft.com/office/drawing/2014/main" id="{E3B78744-9ACF-4ACC-9969-CB538F3FF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5850" y="5486400"/>
            <a:ext cx="76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200%</a:t>
            </a:r>
          </a:p>
        </p:txBody>
      </p:sp>
      <p:sp>
        <p:nvSpPr>
          <p:cNvPr id="34825" name="AutoShape 9">
            <a:extLst>
              <a:ext uri="{FF2B5EF4-FFF2-40B4-BE49-F238E27FC236}">
                <a16:creationId xmlns:a16="http://schemas.microsoft.com/office/drawing/2014/main" id="{39CC4F4F-240B-4F15-8731-A9CE798AFC70}"/>
              </a:ext>
            </a:extLst>
          </p:cNvPr>
          <p:cNvSpPr>
            <a:spLocks/>
          </p:cNvSpPr>
          <p:nvPr/>
        </p:nvSpPr>
        <p:spPr bwMode="auto">
          <a:xfrm>
            <a:off x="4648200" y="1828800"/>
            <a:ext cx="457200" cy="3429000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34826" name="Picture 10" descr="house-6">
            <a:extLst>
              <a:ext uri="{FF2B5EF4-FFF2-40B4-BE49-F238E27FC236}">
                <a16:creationId xmlns:a16="http://schemas.microsoft.com/office/drawing/2014/main" id="{2D41013D-3E48-4D9B-8E61-8EF2D42AB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9565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1" descr="house-2">
            <a:extLst>
              <a:ext uri="{FF2B5EF4-FFF2-40B4-BE49-F238E27FC236}">
                <a16:creationId xmlns:a16="http://schemas.microsoft.com/office/drawing/2014/main" id="{C8D604BB-99C6-4EE1-890D-BD4AFA4EC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07645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2" descr="house-3">
            <a:extLst>
              <a:ext uri="{FF2B5EF4-FFF2-40B4-BE49-F238E27FC236}">
                <a16:creationId xmlns:a16="http://schemas.microsoft.com/office/drawing/2014/main" id="{F82239A1-6553-4DB2-9092-60803EEB2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14800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13" descr="house-4">
            <a:extLst>
              <a:ext uri="{FF2B5EF4-FFF2-40B4-BE49-F238E27FC236}">
                <a16:creationId xmlns:a16="http://schemas.microsoft.com/office/drawing/2014/main" id="{A61478AB-8FB4-4393-9E39-92155200A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14" descr="house-5">
            <a:extLst>
              <a:ext uri="{FF2B5EF4-FFF2-40B4-BE49-F238E27FC236}">
                <a16:creationId xmlns:a16="http://schemas.microsoft.com/office/drawing/2014/main" id="{5FFB976E-7FFB-4B7A-93BE-00044BF72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1" name="Rectangle 1">
            <a:extLst>
              <a:ext uri="{FF2B5EF4-FFF2-40B4-BE49-F238E27FC236}">
                <a16:creationId xmlns:a16="http://schemas.microsoft.com/office/drawing/2014/main" id="{9B429BBA-4BE4-4E39-B206-66D0E1FA4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378075"/>
            <a:ext cx="1354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>
                <a:latin typeface="Arial" panose="020B0604020202020204" pitchFamily="34" charset="0"/>
                <a:cs typeface="Times New Roman" panose="02020603050405020304" pitchFamily="18" charset="0"/>
              </a:rPr>
              <a:t>$1M Sale</a:t>
            </a:r>
          </a:p>
        </p:txBody>
      </p:sp>
      <p:sp>
        <p:nvSpPr>
          <p:cNvPr id="34832" name="Rectangle 2">
            <a:extLst>
              <a:ext uri="{FF2B5EF4-FFF2-40B4-BE49-F238E27FC236}">
                <a16:creationId xmlns:a16="http://schemas.microsoft.com/office/drawing/2014/main" id="{9EA12070-7602-408D-BCCE-F93C8C8C3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475" y="1436688"/>
            <a:ext cx="1585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>
                <a:latin typeface="Arial" panose="020B0604020202020204" pitchFamily="34" charset="0"/>
                <a:cs typeface="Times New Roman" panose="02020603050405020304" pitchFamily="18" charset="0"/>
              </a:rPr>
              <a:t>5 Identified</a:t>
            </a:r>
          </a:p>
        </p:txBody>
      </p:sp>
      <p:sp>
        <p:nvSpPr>
          <p:cNvPr id="34833" name="Rectangle 3">
            <a:extLst>
              <a:ext uri="{FF2B5EF4-FFF2-40B4-BE49-F238E27FC236}">
                <a16:creationId xmlns:a16="http://schemas.microsoft.com/office/drawing/2014/main" id="{0D590A29-85B9-49C4-9589-CB05A0125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897563"/>
            <a:ext cx="3624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>
                <a:latin typeface="Arial" panose="020B0604020202020204" pitchFamily="34" charset="0"/>
                <a:cs typeface="Times New Roman" panose="02020603050405020304" pitchFamily="18" charset="0"/>
              </a:rPr>
              <a:t>$Can’t exceed $2M Combined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6CE18A8D-D63C-4589-99A9-ECBE8EA0E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Guideline #4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7FC6997-7074-4E33-9270-21DEAAB53EB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b="1">
                <a:cs typeface="Times New Roman" panose="02020603050405020304" pitchFamily="18" charset="0"/>
              </a:rPr>
              <a:t>95% Property Rule</a:t>
            </a:r>
          </a:p>
        </p:txBody>
      </p:sp>
      <p:graphicFrame>
        <p:nvGraphicFramePr>
          <p:cNvPr id="36868" name="Object 2">
            <a:extLst>
              <a:ext uri="{FF2B5EF4-FFF2-40B4-BE49-F238E27FC236}">
                <a16:creationId xmlns:a16="http://schemas.microsoft.com/office/drawing/2014/main" id="{CED851DC-5578-4FAC-BDD2-D6C618CF0475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838200" y="2935288"/>
          <a:ext cx="1905000" cy="141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2" name="Bitmap Image" r:id="rId4" imgW="3323810" imgH="961905" progId="Paint.Picture">
                  <p:embed/>
                </p:oleObj>
              </mc:Choice>
              <mc:Fallback>
                <p:oleObj name="Bitmap Image" r:id="rId4" imgW="3323810" imgH="961905" progId="Paint.Picture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61032"/>
                      <a:stretch>
                        <a:fillRect/>
                      </a:stretch>
                    </p:blipFill>
                    <p:spPr bwMode="auto">
                      <a:xfrm>
                        <a:off x="838200" y="2935288"/>
                        <a:ext cx="1905000" cy="1414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Line 5">
            <a:extLst>
              <a:ext uri="{FF2B5EF4-FFF2-40B4-BE49-F238E27FC236}">
                <a16:creationId xmlns:a16="http://schemas.microsoft.com/office/drawing/2014/main" id="{532F1B50-AB08-4CF9-89B6-34318E458F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581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0" name="Line 6">
            <a:extLst>
              <a:ext uri="{FF2B5EF4-FFF2-40B4-BE49-F238E27FC236}">
                <a16:creationId xmlns:a16="http://schemas.microsoft.com/office/drawing/2014/main" id="{51322785-AB05-4141-955F-8B3CF562F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54102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1" name="Line 7">
            <a:extLst>
              <a:ext uri="{FF2B5EF4-FFF2-40B4-BE49-F238E27FC236}">
                <a16:creationId xmlns:a16="http://schemas.microsoft.com/office/drawing/2014/main" id="{3C8E6086-A4D2-404A-8FAA-48C265CD898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53340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2" name="Text Box 8">
            <a:extLst>
              <a:ext uri="{FF2B5EF4-FFF2-40B4-BE49-F238E27FC236}">
                <a16:creationId xmlns:a16="http://schemas.microsoft.com/office/drawing/2014/main" id="{C9D4428E-85EB-4535-B4CE-582E1B4EB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5850" y="548640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95%</a:t>
            </a:r>
          </a:p>
        </p:txBody>
      </p:sp>
      <p:sp>
        <p:nvSpPr>
          <p:cNvPr id="36873" name="AutoShape 9">
            <a:extLst>
              <a:ext uri="{FF2B5EF4-FFF2-40B4-BE49-F238E27FC236}">
                <a16:creationId xmlns:a16="http://schemas.microsoft.com/office/drawing/2014/main" id="{802C7236-E688-428F-82C0-695D3DAE38FA}"/>
              </a:ext>
            </a:extLst>
          </p:cNvPr>
          <p:cNvSpPr>
            <a:spLocks/>
          </p:cNvSpPr>
          <p:nvPr/>
        </p:nvSpPr>
        <p:spPr bwMode="auto">
          <a:xfrm>
            <a:off x="4648200" y="1828800"/>
            <a:ext cx="457200" cy="3429000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36874" name="Picture 10" descr="house-6">
            <a:extLst>
              <a:ext uri="{FF2B5EF4-FFF2-40B4-BE49-F238E27FC236}">
                <a16:creationId xmlns:a16="http://schemas.microsoft.com/office/drawing/2014/main" id="{14958F75-1EB5-4C3D-AC77-C481713EE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4494213"/>
            <a:ext cx="7207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1" descr="house-2">
            <a:extLst>
              <a:ext uri="{FF2B5EF4-FFF2-40B4-BE49-F238E27FC236}">
                <a16:creationId xmlns:a16="http://schemas.microsoft.com/office/drawing/2014/main" id="{63B347F3-151B-4B9F-B30F-664182C2B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3886200"/>
            <a:ext cx="698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 descr="house-3">
            <a:extLst>
              <a:ext uri="{FF2B5EF4-FFF2-40B4-BE49-F238E27FC236}">
                <a16:creationId xmlns:a16="http://schemas.microsoft.com/office/drawing/2014/main" id="{216CCA3A-1180-4F0C-A77D-10EEBD6B4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43263"/>
            <a:ext cx="6731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3" descr="house-4">
            <a:extLst>
              <a:ext uri="{FF2B5EF4-FFF2-40B4-BE49-F238E27FC236}">
                <a16:creationId xmlns:a16="http://schemas.microsoft.com/office/drawing/2014/main" id="{E129335E-C23D-4D82-9113-F402ABF7F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62150"/>
            <a:ext cx="6731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4" descr="house-5">
            <a:extLst>
              <a:ext uri="{FF2B5EF4-FFF2-40B4-BE49-F238E27FC236}">
                <a16:creationId xmlns:a16="http://schemas.microsoft.com/office/drawing/2014/main" id="{17F097C5-655E-49F9-8558-B14A58A47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09850"/>
            <a:ext cx="660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">
            <a:extLst>
              <a:ext uri="{FF2B5EF4-FFF2-40B4-BE49-F238E27FC236}">
                <a16:creationId xmlns:a16="http://schemas.microsoft.com/office/drawing/2014/main" id="{369AD228-EFFA-47F8-ACC8-E30F94210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990725"/>
            <a:ext cx="7397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2">
            <a:extLst>
              <a:ext uri="{FF2B5EF4-FFF2-40B4-BE49-F238E27FC236}">
                <a16:creationId xmlns:a16="http://schemas.microsoft.com/office/drawing/2014/main" id="{48294652-C9C2-48A9-824E-61C813627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2557463"/>
            <a:ext cx="78263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3">
            <a:extLst>
              <a:ext uri="{FF2B5EF4-FFF2-40B4-BE49-F238E27FC236}">
                <a16:creationId xmlns:a16="http://schemas.microsoft.com/office/drawing/2014/main" id="{414B564E-5C74-4A0C-8562-2D8B99D3E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62313"/>
            <a:ext cx="715963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2" name="Picture 4">
            <a:extLst>
              <a:ext uri="{FF2B5EF4-FFF2-40B4-BE49-F238E27FC236}">
                <a16:creationId xmlns:a16="http://schemas.microsoft.com/office/drawing/2014/main" id="{B85B2808-D1A4-483E-A3BA-F824853D7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3886200"/>
            <a:ext cx="77628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3" name="Picture 5">
            <a:extLst>
              <a:ext uri="{FF2B5EF4-FFF2-40B4-BE49-F238E27FC236}">
                <a16:creationId xmlns:a16="http://schemas.microsoft.com/office/drawing/2014/main" id="{6D7405A7-2885-46D6-8119-1948DCCDF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4413250"/>
            <a:ext cx="8239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4" name="Rectangle 6">
            <a:extLst>
              <a:ext uri="{FF2B5EF4-FFF2-40B4-BE49-F238E27FC236}">
                <a16:creationId xmlns:a16="http://schemas.microsoft.com/office/drawing/2014/main" id="{0D9BDDD6-D79C-4100-9422-443E7D1A4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588" y="1401763"/>
            <a:ext cx="1712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>
                <a:latin typeface="Arial" panose="020B0604020202020204" pitchFamily="34" charset="0"/>
                <a:cs typeface="Times New Roman" panose="02020603050405020304" pitchFamily="18" charset="0"/>
              </a:rPr>
              <a:t>10 Identified</a:t>
            </a:r>
          </a:p>
        </p:txBody>
      </p:sp>
      <p:sp>
        <p:nvSpPr>
          <p:cNvPr id="36885" name="Rectangle 7">
            <a:extLst>
              <a:ext uri="{FF2B5EF4-FFF2-40B4-BE49-F238E27FC236}">
                <a16:creationId xmlns:a16="http://schemas.microsoft.com/office/drawing/2014/main" id="{6CD52883-260C-4A2F-97F4-3D0CDCD22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371725"/>
            <a:ext cx="1354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>
                <a:latin typeface="Arial" panose="020B0604020202020204" pitchFamily="34" charset="0"/>
                <a:cs typeface="Times New Roman" panose="02020603050405020304" pitchFamily="18" charset="0"/>
              </a:rPr>
              <a:t>$1M Sale</a:t>
            </a:r>
          </a:p>
        </p:txBody>
      </p:sp>
      <p:sp>
        <p:nvSpPr>
          <p:cNvPr id="36886" name="Rectangle 8">
            <a:extLst>
              <a:ext uri="{FF2B5EF4-FFF2-40B4-BE49-F238E27FC236}">
                <a16:creationId xmlns:a16="http://schemas.microsoft.com/office/drawing/2014/main" id="{BFAA437C-6411-475D-ABCE-7B4F89E2F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5300" y="3163888"/>
            <a:ext cx="1431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>
                <a:latin typeface="Arial" panose="020B0604020202020204" pitchFamily="34" charset="0"/>
                <a:cs typeface="Times New Roman" panose="02020603050405020304" pitchFamily="18" charset="0"/>
              </a:rPr>
              <a:t>$1M Each</a:t>
            </a:r>
          </a:p>
        </p:txBody>
      </p:sp>
      <p:sp>
        <p:nvSpPr>
          <p:cNvPr id="36887" name="Rectangle 22">
            <a:extLst>
              <a:ext uri="{FF2B5EF4-FFF2-40B4-BE49-F238E27FC236}">
                <a16:creationId xmlns:a16="http://schemas.microsoft.com/office/drawing/2014/main" id="{33DC6E3D-2F68-4C40-BA3E-28D675E4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791200"/>
            <a:ext cx="4598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>
                <a:latin typeface="Arial" panose="020B0604020202020204" pitchFamily="34" charset="0"/>
                <a:cs typeface="Times New Roman" panose="02020603050405020304" pitchFamily="18" charset="0"/>
              </a:rPr>
              <a:t>$10M Identified, Need to acquire $9.5M</a:t>
            </a:r>
          </a:p>
        </p:txBody>
      </p:sp>
      <p:sp>
        <p:nvSpPr>
          <p:cNvPr id="36888" name="Rectangle 9">
            <a:extLst>
              <a:ext uri="{FF2B5EF4-FFF2-40B4-BE49-F238E27FC236}">
                <a16:creationId xmlns:a16="http://schemas.microsoft.com/office/drawing/2014/main" id="{17DFD516-B11A-44D3-B040-49CC59516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4548188"/>
            <a:ext cx="2033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>
                <a:latin typeface="Arial" panose="020B0604020202020204" pitchFamily="34" charset="0"/>
                <a:cs typeface="Times New Roman" panose="02020603050405020304" pitchFamily="18" charset="0"/>
              </a:rPr>
              <a:t>$10M Identified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">
            <a:extLst>
              <a:ext uri="{FF2B5EF4-FFF2-40B4-BE49-F238E27FC236}">
                <a16:creationId xmlns:a16="http://schemas.microsoft.com/office/drawing/2014/main" id="{39F76EFB-1DE0-4659-804A-F41F4715A3F8}"/>
              </a:ext>
            </a:extLst>
          </p:cNvPr>
          <p:cNvSpPr>
            <a:spLocks noChangeArrowheads="1"/>
          </p:cNvSpPr>
          <p:nvPr/>
        </p:nvSpPr>
        <p:spPr bwMode="auto">
          <a:xfrm rot="-1778042">
            <a:off x="895350" y="2314575"/>
            <a:ext cx="1674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Direct Deed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68D21162-00FD-4F92-B8E7-D212F7FA1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1447800"/>
            <a:ext cx="2160588" cy="550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SALE</a:t>
            </a:r>
          </a:p>
          <a:p>
            <a:pPr>
              <a:defRPr/>
            </a:pPr>
            <a:r>
              <a:rPr lang="en-US" sz="12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+mj-lt"/>
              </a:rPr>
              <a:t>Contract gets assigned</a:t>
            </a:r>
          </a:p>
        </p:txBody>
      </p:sp>
      <p:cxnSp>
        <p:nvCxnSpPr>
          <p:cNvPr id="12" name="Shape 9">
            <a:extLst>
              <a:ext uri="{FF2B5EF4-FFF2-40B4-BE49-F238E27FC236}">
                <a16:creationId xmlns:a16="http://schemas.microsoft.com/office/drawing/2014/main" id="{C88F0A41-691B-4D03-BD20-C5BBAFF08F15}"/>
              </a:ext>
            </a:extLst>
          </p:cNvPr>
          <p:cNvCxnSpPr/>
          <p:nvPr/>
        </p:nvCxnSpPr>
        <p:spPr>
          <a:xfrm rot="10800000" flipV="1">
            <a:off x="1143000" y="2341563"/>
            <a:ext cx="1828800" cy="1096962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BD891CC-5D46-42A6-A034-FB662A4DA314}"/>
              </a:ext>
            </a:extLst>
          </p:cNvPr>
          <p:cNvCxnSpPr/>
          <p:nvPr/>
        </p:nvCxnSpPr>
        <p:spPr>
          <a:xfrm>
            <a:off x="2057400" y="4084638"/>
            <a:ext cx="914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966" name="Rectangle 5">
            <a:extLst>
              <a:ext uri="{FF2B5EF4-FFF2-40B4-BE49-F238E27FC236}">
                <a16:creationId xmlns:a16="http://schemas.microsoft.com/office/drawing/2014/main" id="{7C030034-AC2A-4035-8AA5-6279A3BA6714}"/>
              </a:ext>
            </a:extLst>
          </p:cNvPr>
          <p:cNvSpPr>
            <a:spLocks noChangeArrowheads="1"/>
          </p:cNvSpPr>
          <p:nvPr/>
        </p:nvSpPr>
        <p:spPr bwMode="auto">
          <a:xfrm rot="2118004">
            <a:off x="5978525" y="2351088"/>
            <a:ext cx="1603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Direct Deed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7CB073E-0C29-4754-8866-22912C3A5A36}"/>
              </a:ext>
            </a:extLst>
          </p:cNvPr>
          <p:cNvCxnSpPr/>
          <p:nvPr/>
        </p:nvCxnSpPr>
        <p:spPr>
          <a:xfrm>
            <a:off x="5410200" y="4090988"/>
            <a:ext cx="914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hape 24">
            <a:extLst>
              <a:ext uri="{FF2B5EF4-FFF2-40B4-BE49-F238E27FC236}">
                <a16:creationId xmlns:a16="http://schemas.microsoft.com/office/drawing/2014/main" id="{57429C4D-3C22-4C9D-9E82-DD88FF42A809}"/>
              </a:ext>
            </a:extLst>
          </p:cNvPr>
          <p:cNvCxnSpPr/>
          <p:nvPr/>
        </p:nvCxnSpPr>
        <p:spPr>
          <a:xfrm rot="16200000" flipV="1">
            <a:off x="5776119" y="1962944"/>
            <a:ext cx="1096962" cy="1828800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7">
            <a:extLst>
              <a:ext uri="{FF2B5EF4-FFF2-40B4-BE49-F238E27FC236}">
                <a16:creationId xmlns:a16="http://schemas.microsoft.com/office/drawing/2014/main" id="{4059877F-F747-4944-8017-88A29149D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447800"/>
            <a:ext cx="2160588" cy="550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PURCHASE</a:t>
            </a:r>
          </a:p>
          <a:p>
            <a:pPr>
              <a:defRPr/>
            </a:pPr>
            <a:r>
              <a:rPr lang="en-US" sz="12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+mj-lt"/>
              </a:rPr>
              <a:t>Contract gets assigned</a:t>
            </a:r>
          </a:p>
        </p:txBody>
      </p:sp>
      <p:sp>
        <p:nvSpPr>
          <p:cNvPr id="40970" name="TextBox 17">
            <a:extLst>
              <a:ext uri="{FF2B5EF4-FFF2-40B4-BE49-F238E27FC236}">
                <a16:creationId xmlns:a16="http://schemas.microsoft.com/office/drawing/2014/main" id="{0271908F-C628-4D81-B749-FC7BC639C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149725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2D050"/>
                </a:solidFill>
                <a:latin typeface="Arial" panose="020B0604020202020204" pitchFamily="34" charset="0"/>
              </a:rPr>
              <a:t>$</a:t>
            </a:r>
          </a:p>
        </p:txBody>
      </p:sp>
      <p:sp>
        <p:nvSpPr>
          <p:cNvPr id="40971" name="TextBox 18">
            <a:extLst>
              <a:ext uri="{FF2B5EF4-FFF2-40B4-BE49-F238E27FC236}">
                <a16:creationId xmlns:a16="http://schemas.microsoft.com/office/drawing/2014/main" id="{7F670DD8-CF66-4D62-97C6-9496D82F6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149725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2D050"/>
                </a:solidFill>
                <a:latin typeface="Arial" panose="020B0604020202020204" pitchFamily="34" charset="0"/>
              </a:rPr>
              <a:t>$</a:t>
            </a: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D866971F-3969-4346-A609-BDDB5E8E8BCA}"/>
              </a:ext>
            </a:extLst>
          </p:cNvPr>
          <p:cNvGraphicFramePr/>
          <p:nvPr/>
        </p:nvGraphicFramePr>
        <p:xfrm>
          <a:off x="304800" y="5288475"/>
          <a:ext cx="8686800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0973" name="Group 20">
            <a:extLst>
              <a:ext uri="{FF2B5EF4-FFF2-40B4-BE49-F238E27FC236}">
                <a16:creationId xmlns:a16="http://schemas.microsoft.com/office/drawing/2014/main" id="{77AE9EB5-6438-443D-8C96-84146E12F3B5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1776413"/>
            <a:ext cx="2286000" cy="1050925"/>
            <a:chOff x="3048000" y="1600200"/>
            <a:chExt cx="2286000" cy="1050432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23E287C0-F88B-4567-9D92-228DCB9FC857}"/>
                </a:ext>
              </a:extLst>
            </p:cNvPr>
            <p:cNvSpPr/>
            <p:nvPr/>
          </p:nvSpPr>
          <p:spPr>
            <a:xfrm>
              <a:off x="3048000" y="1600200"/>
              <a:ext cx="2286000" cy="1050432"/>
            </a:xfrm>
            <a:prstGeom prst="roundRect">
              <a:avLst/>
            </a:prstGeom>
            <a:ln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 dirty="0"/>
            </a:p>
          </p:txBody>
        </p:sp>
        <p:sp>
          <p:nvSpPr>
            <p:cNvPr id="40995" name="TextBox 22">
              <a:extLst>
                <a:ext uri="{FF2B5EF4-FFF2-40B4-BE49-F238E27FC236}">
                  <a16:creationId xmlns:a16="http://schemas.microsoft.com/office/drawing/2014/main" id="{84EB6180-9EFC-46EA-8D22-92A1C0ACCD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0" y="1900535"/>
              <a:ext cx="2133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Exchanger</a:t>
              </a:r>
            </a:p>
          </p:txBody>
        </p:sp>
      </p:grpSp>
      <p:grpSp>
        <p:nvGrpSpPr>
          <p:cNvPr id="40974" name="Group 23">
            <a:extLst>
              <a:ext uri="{FF2B5EF4-FFF2-40B4-BE49-F238E27FC236}">
                <a16:creationId xmlns:a16="http://schemas.microsoft.com/office/drawing/2014/main" id="{9CD80108-2B3D-4596-A40E-33BB45471EB0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3509963"/>
            <a:ext cx="2286000" cy="1050925"/>
            <a:chOff x="3425833" y="3334197"/>
            <a:chExt cx="2286000" cy="1050432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9AB5AEE2-1D6C-415B-B562-5D80DD8879A7}"/>
                </a:ext>
              </a:extLst>
            </p:cNvPr>
            <p:cNvSpPr/>
            <p:nvPr/>
          </p:nvSpPr>
          <p:spPr>
            <a:xfrm>
              <a:off x="3425833" y="3334197"/>
              <a:ext cx="2286000" cy="1050432"/>
            </a:xfrm>
            <a:prstGeom prst="roundRect">
              <a:avLst/>
            </a:prstGeom>
            <a:ln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40993" name="TextBox 25">
              <a:extLst>
                <a:ext uri="{FF2B5EF4-FFF2-40B4-BE49-F238E27FC236}">
                  <a16:creationId xmlns:a16="http://schemas.microsoft.com/office/drawing/2014/main" id="{575DEF7D-4658-49DB-849E-CE4447B239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3429000"/>
              <a:ext cx="2133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Arial" panose="020B0604020202020204" pitchFamily="34" charset="0"/>
              </a:endParaRPr>
            </a:p>
          </p:txBody>
        </p:sp>
      </p:grpSp>
      <p:grpSp>
        <p:nvGrpSpPr>
          <p:cNvPr id="40975" name="Group 26">
            <a:extLst>
              <a:ext uri="{FF2B5EF4-FFF2-40B4-BE49-F238E27FC236}">
                <a16:creationId xmlns:a16="http://schemas.microsoft.com/office/drawing/2014/main" id="{0E0FFD1D-03A7-48E5-93E3-F3D73F009F71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3516313"/>
            <a:ext cx="1619250" cy="1050925"/>
            <a:chOff x="6781800" y="3339764"/>
            <a:chExt cx="1619250" cy="1050432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9B60DCCA-81BA-44BA-B225-5B53A0B25DEA}"/>
                </a:ext>
              </a:extLst>
            </p:cNvPr>
            <p:cNvSpPr/>
            <p:nvPr/>
          </p:nvSpPr>
          <p:spPr>
            <a:xfrm>
              <a:off x="6781800" y="3339764"/>
              <a:ext cx="1616050" cy="1050432"/>
            </a:xfrm>
            <a:prstGeom prst="roundRect">
              <a:avLst/>
            </a:prstGeom>
            <a:ln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40991" name="TextBox 28">
              <a:extLst>
                <a:ext uri="{FF2B5EF4-FFF2-40B4-BE49-F238E27FC236}">
                  <a16:creationId xmlns:a16="http://schemas.microsoft.com/office/drawing/2014/main" id="{D88E2EDE-61B6-406F-92C5-11BCB0356C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0850" y="3667125"/>
              <a:ext cx="1600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Seller</a:t>
              </a:r>
            </a:p>
          </p:txBody>
        </p:sp>
      </p:grpSp>
      <p:grpSp>
        <p:nvGrpSpPr>
          <p:cNvPr id="40976" name="Group 29">
            <a:extLst>
              <a:ext uri="{FF2B5EF4-FFF2-40B4-BE49-F238E27FC236}">
                <a16:creationId xmlns:a16="http://schemas.microsoft.com/office/drawing/2014/main" id="{6DE69519-0AA0-46A7-875D-E2678E475414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522663"/>
            <a:ext cx="1617663" cy="1050925"/>
            <a:chOff x="714375" y="3347129"/>
            <a:chExt cx="1617644" cy="1050432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A37EC79C-85B9-4AA5-8FDB-676DBAFC1354}"/>
                </a:ext>
              </a:extLst>
            </p:cNvPr>
            <p:cNvSpPr/>
            <p:nvPr/>
          </p:nvSpPr>
          <p:spPr>
            <a:xfrm>
              <a:off x="715969" y="3347129"/>
              <a:ext cx="1616050" cy="1050432"/>
            </a:xfrm>
            <a:prstGeom prst="roundRect">
              <a:avLst/>
            </a:prstGeom>
            <a:ln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40989" name="TextBox 31">
              <a:extLst>
                <a:ext uri="{FF2B5EF4-FFF2-40B4-BE49-F238E27FC236}">
                  <a16:creationId xmlns:a16="http://schemas.microsoft.com/office/drawing/2014/main" id="{6918C037-E663-438A-AE20-3F65581B3F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375" y="3648075"/>
              <a:ext cx="1600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Buyer</a:t>
              </a:r>
            </a:p>
          </p:txBody>
        </p:sp>
      </p:grpSp>
      <p:graphicFrame>
        <p:nvGraphicFramePr>
          <p:cNvPr id="33" name="Diagram 32">
            <a:extLst>
              <a:ext uri="{FF2B5EF4-FFF2-40B4-BE49-F238E27FC236}">
                <a16:creationId xmlns:a16="http://schemas.microsoft.com/office/drawing/2014/main" id="{CB4F182B-C4C5-467D-B1DD-BF4E30A8B22E}"/>
              </a:ext>
            </a:extLst>
          </p:cNvPr>
          <p:cNvGraphicFramePr/>
          <p:nvPr/>
        </p:nvGraphicFramePr>
        <p:xfrm>
          <a:off x="304801" y="5738750"/>
          <a:ext cx="7620000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52EB1A7-D418-4015-9C9B-8828A1BD5DF5}"/>
              </a:ext>
            </a:extLst>
          </p:cNvPr>
          <p:cNvCxnSpPr/>
          <p:nvPr/>
        </p:nvCxnSpPr>
        <p:spPr>
          <a:xfrm>
            <a:off x="2397125" y="5053013"/>
            <a:ext cx="0" cy="127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Title 1">
            <a:extLst>
              <a:ext uri="{FF2B5EF4-FFF2-40B4-BE49-F238E27FC236}">
                <a16:creationId xmlns:a16="http://schemas.microsoft.com/office/drawing/2014/main" id="{7AA6DA24-DFA7-4FA8-A8E4-61F17A23B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75" y="60325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Exchange Process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92C8771-FDC1-475B-A039-696771A4626C}"/>
              </a:ext>
            </a:extLst>
          </p:cNvPr>
          <p:cNvCxnSpPr/>
          <p:nvPr/>
        </p:nvCxnSpPr>
        <p:spPr>
          <a:xfrm>
            <a:off x="287338" y="5053013"/>
            <a:ext cx="0" cy="127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95F3886-46A2-4EE4-B9F4-7FB5CE5F5F6A}"/>
              </a:ext>
            </a:extLst>
          </p:cNvPr>
          <p:cNvCxnSpPr/>
          <p:nvPr/>
        </p:nvCxnSpPr>
        <p:spPr>
          <a:xfrm>
            <a:off x="7924800" y="5056188"/>
            <a:ext cx="0" cy="127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982" name="TextBox 37">
            <a:extLst>
              <a:ext uri="{FF2B5EF4-FFF2-40B4-BE49-F238E27FC236}">
                <a16:creationId xmlns:a16="http://schemas.microsoft.com/office/drawing/2014/main" id="{09D6C2E2-F62E-4CAB-A5BF-6128DB5A0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6354763"/>
            <a:ext cx="2746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0983" name="TextBox 38">
            <a:extLst>
              <a:ext uri="{FF2B5EF4-FFF2-40B4-BE49-F238E27FC236}">
                <a16:creationId xmlns:a16="http://schemas.microsoft.com/office/drawing/2014/main" id="{461CA2E7-EF32-43E5-A7DE-CCB7BEF02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6354763"/>
            <a:ext cx="914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45 Days</a:t>
            </a:r>
          </a:p>
        </p:txBody>
      </p:sp>
      <p:sp>
        <p:nvSpPr>
          <p:cNvPr id="40984" name="TextBox 39">
            <a:extLst>
              <a:ext uri="{FF2B5EF4-FFF2-40B4-BE49-F238E27FC236}">
                <a16:creationId xmlns:a16="http://schemas.microsoft.com/office/drawing/2014/main" id="{1ADC349F-2BBD-424D-A2FE-E5E98A7CA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357938"/>
            <a:ext cx="9413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180 Days</a:t>
            </a:r>
          </a:p>
        </p:txBody>
      </p:sp>
      <p:sp>
        <p:nvSpPr>
          <p:cNvPr id="40985" name="TextBox 40">
            <a:extLst>
              <a:ext uri="{FF2B5EF4-FFF2-40B4-BE49-F238E27FC236}">
                <a16:creationId xmlns:a16="http://schemas.microsoft.com/office/drawing/2014/main" id="{36125021-FF16-474E-B80C-263316EDB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4976813"/>
            <a:ext cx="1803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Identification Period</a:t>
            </a:r>
          </a:p>
        </p:txBody>
      </p:sp>
      <p:sp>
        <p:nvSpPr>
          <p:cNvPr id="40986" name="TextBox 41">
            <a:extLst>
              <a:ext uri="{FF2B5EF4-FFF2-40B4-BE49-F238E27FC236}">
                <a16:creationId xmlns:a16="http://schemas.microsoft.com/office/drawing/2014/main" id="{5243F81C-6C8E-44ED-B8DD-6E457E880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863" y="5411788"/>
            <a:ext cx="17446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Exchange Period</a:t>
            </a:r>
          </a:p>
        </p:txBody>
      </p:sp>
      <p:pic>
        <p:nvPicPr>
          <p:cNvPr id="40987" name="Picture 5">
            <a:extLst>
              <a:ext uri="{FF2B5EF4-FFF2-40B4-BE49-F238E27FC236}">
                <a16:creationId xmlns:a16="http://schemas.microsoft.com/office/drawing/2014/main" id="{FA916538-9983-4FEB-8947-39005E422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67138"/>
            <a:ext cx="19812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4840DFDE-9E7A-4758-9667-27721F9E4E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315200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1031 Exchange Types &amp; Fee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3E3ABC6-E1C6-4C47-B667-5FDD9D0E8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19200"/>
            <a:ext cx="5943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u="sng" dirty="0"/>
              <a:t>Types of Exchanges &amp; Fee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Delayed Exchange</a:t>
            </a:r>
          </a:p>
          <a:p>
            <a:pPr lvl="1" eaLnBrk="1" hangingPunct="1"/>
            <a:r>
              <a:rPr lang="en-US" altLang="en-US" dirty="0"/>
              <a:t>Sell first, then buy</a:t>
            </a:r>
          </a:p>
          <a:p>
            <a:pPr lvl="1" eaLnBrk="1" hangingPunct="1"/>
            <a:r>
              <a:rPr lang="en-US" altLang="en-US" dirty="0"/>
              <a:t>$750 Sale + $200 Purchase = $950 (1/1)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Reverse Exchange</a:t>
            </a:r>
          </a:p>
          <a:p>
            <a:pPr lvl="1" eaLnBrk="1" hangingPunct="1"/>
            <a:r>
              <a:rPr lang="en-US" altLang="en-US" dirty="0"/>
              <a:t>Buy First, then sell </a:t>
            </a:r>
          </a:p>
          <a:p>
            <a:pPr lvl="1" eaLnBrk="1" hangingPunct="1"/>
            <a:r>
              <a:rPr lang="en-US" altLang="en-US" dirty="0"/>
              <a:t>Start at $6,500 (based on complexity)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Construction/Improvement Exchange</a:t>
            </a:r>
          </a:p>
          <a:p>
            <a:pPr lvl="1" eaLnBrk="1" hangingPunct="1"/>
            <a:r>
              <a:rPr lang="en-US" altLang="en-US" dirty="0"/>
              <a:t>Use 1031 Exchange Funds to improve/build a property</a:t>
            </a:r>
          </a:p>
          <a:p>
            <a:pPr lvl="1" eaLnBrk="1" hangingPunct="1"/>
            <a:r>
              <a:rPr lang="en-US" altLang="en-US" dirty="0"/>
              <a:t>Start at $6,500 (based on complexity)</a:t>
            </a:r>
          </a:p>
          <a:p>
            <a:pPr eaLnBrk="1" hangingPunct="1"/>
            <a:endParaRPr lang="en-US" altLang="en-US" dirty="0"/>
          </a:p>
          <a:p>
            <a:pPr eaLnBrk="1" hangingPunct="1">
              <a:buFont typeface="Wingdings 2" panose="05020102010507070707" pitchFamily="18" charset="2"/>
              <a:buChar char="R"/>
            </a:pPr>
            <a:endParaRPr lang="en-US" altLang="en-US" b="1" dirty="0"/>
          </a:p>
          <a:p>
            <a:pPr lvl="2" eaLnBrk="1" hangingPunct="1">
              <a:buFont typeface="Wingdings 2" panose="05020102010507070707" pitchFamily="18" charset="2"/>
              <a:buChar char="R"/>
            </a:pPr>
            <a:endParaRPr lang="en-US" altLang="en-US" b="1" dirty="0"/>
          </a:p>
          <a:p>
            <a:pPr eaLnBrk="1" hangingPunct="1">
              <a:buFont typeface="Wingdings 2" panose="05020102010507070707" pitchFamily="18" charset="2"/>
              <a:buChar char="R"/>
            </a:pPr>
            <a:endParaRPr lang="en-US" altLang="en-US" b="1" dirty="0"/>
          </a:p>
          <a:p>
            <a:pPr eaLnBrk="1" hangingPunct="1">
              <a:buFont typeface="Wingdings 2" panose="05020102010507070707" pitchFamily="18" charset="2"/>
              <a:buChar char="R"/>
            </a:pPr>
            <a:endParaRPr lang="en-US" altLang="en-US" b="1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6A657F1-3C84-4AF8-85F9-B1E985121A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6858000" cy="685800"/>
          </a:xfrm>
        </p:spPr>
        <p:txBody>
          <a:bodyPr/>
          <a:lstStyle/>
          <a:p>
            <a:pPr eaLnBrk="1" hangingPunct="1"/>
            <a:r>
              <a:rPr lang="en-US" altLang="en-US" sz="3800"/>
              <a:t>Asset Exchange Company</a:t>
            </a:r>
          </a:p>
        </p:txBody>
      </p:sp>
      <p:sp>
        <p:nvSpPr>
          <p:cNvPr id="4100" name="Rectangle 19">
            <a:extLst>
              <a:ext uri="{FF2B5EF4-FFF2-40B4-BE49-F238E27FC236}">
                <a16:creationId xmlns:a16="http://schemas.microsoft.com/office/drawing/2014/main" id="{06A54BB4-CB5D-4F52-9625-1D940CB0F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362200"/>
            <a:ext cx="59436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</a:rPr>
              <a:t>In business since 2006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</a:rPr>
              <a:t>Conducted over 30,000 1031 Exchanges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</a:rPr>
              <a:t>National Qualified Intermediary “QI”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</a:rPr>
              <a:t>CA Franchise Tax Board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</a:rPr>
              <a:t>Principle Owners over 20 Years in 1031 Business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</a:rPr>
              <a:t>Tax Attorney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</a:rPr>
              <a:t>Free Audit Support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815D3C-60CF-4AE5-A99B-9EA89D6D6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433080"/>
            <a:ext cx="5055927" cy="70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46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AFCBAD96-F45E-45D0-BDFF-39767027EE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Contact Info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92FFC9DA-65BD-4AB3-8894-B34A55D9B3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7924800" cy="3886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1800" i="1" dirty="0"/>
              <a:t>I’d love to answer any questions you or your clients may have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u="sng" dirty="0"/>
          </a:p>
          <a:p>
            <a:pPr eaLnBrk="1" hangingPunct="1">
              <a:buFontTx/>
              <a:buNone/>
            </a:pPr>
            <a:r>
              <a:rPr lang="en-US" altLang="en-US" u="sng" dirty="0"/>
              <a:t>Asset Exchange Company</a:t>
            </a:r>
          </a:p>
          <a:p>
            <a:pPr eaLnBrk="1" hangingPunct="1">
              <a:buFontTx/>
              <a:buNone/>
            </a:pPr>
            <a:endParaRPr lang="en-US" altLang="en-US" u="sng" dirty="0"/>
          </a:p>
          <a:p>
            <a:pPr eaLnBrk="1" hangingPunct="1">
              <a:buFontTx/>
              <a:buNone/>
            </a:pPr>
            <a:r>
              <a:rPr lang="en-US" altLang="en-US" dirty="0"/>
              <a:t>Contact: 	Jeff Stechmann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Direct:		813.999.2524 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Email:		</a:t>
            </a:r>
            <a:r>
              <a:rPr lang="en-US" altLang="en-US" dirty="0">
                <a:hlinkClick r:id="rId3"/>
              </a:rPr>
              <a:t>jeff@ax1031.com</a:t>
            </a: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Web:		www.ax1031.com</a:t>
            </a:r>
          </a:p>
        </p:txBody>
      </p:sp>
      <p:pic>
        <p:nvPicPr>
          <p:cNvPr id="47108" name="Picture 1">
            <a:extLst>
              <a:ext uri="{FF2B5EF4-FFF2-40B4-BE49-F238E27FC236}">
                <a16:creationId xmlns:a16="http://schemas.microsoft.com/office/drawing/2014/main" id="{530628B1-D2C4-4C9A-B6EB-1CD2E8DE3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3535363"/>
            <a:ext cx="15811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00069A5-F6B9-48AE-B680-E458D6BF6F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391400" cy="685800"/>
          </a:xfrm>
        </p:spPr>
        <p:txBody>
          <a:bodyPr/>
          <a:lstStyle/>
          <a:p>
            <a:pPr eaLnBrk="1" hangingPunct="1"/>
            <a:r>
              <a:rPr lang="en-US" altLang="en-US" sz="3600"/>
              <a:t>1031 Exchange History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5844380-2155-4C50-9462-9CEB2883A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19200"/>
            <a:ext cx="769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 2" panose="05020102010507070707" pitchFamily="18" charset="2"/>
              <a:buChar char="R"/>
            </a:pPr>
            <a:endParaRPr lang="en-US" altLang="en-US" b="1" dirty="0"/>
          </a:p>
          <a:p>
            <a:pPr eaLnBrk="1" hangingPunct="1">
              <a:buFontTx/>
              <a:buNone/>
            </a:pPr>
            <a:r>
              <a:rPr lang="en-US" altLang="en-US" b="1" u="sng" dirty="0"/>
              <a:t>History of Exchange</a:t>
            </a:r>
          </a:p>
          <a:p>
            <a:pPr eaLnBrk="1" hangingPunct="1">
              <a:buFontTx/>
              <a:buNone/>
            </a:pPr>
            <a:endParaRPr lang="en-US" altLang="en-US" b="1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1921 – Farmland swap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1979 – T.J. Starker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FCB001-AACC-4E4B-914F-CBA6C2E07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97891"/>
            <a:ext cx="3175165" cy="19327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B69163-C0EE-4C5E-85BF-5D29B180C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81400"/>
            <a:ext cx="3497580" cy="22324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1D8E868-CC8D-44F5-862B-45710DC539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391400" cy="685800"/>
          </a:xfrm>
        </p:spPr>
        <p:txBody>
          <a:bodyPr/>
          <a:lstStyle/>
          <a:p>
            <a:pPr eaLnBrk="1" hangingPunct="1"/>
            <a:r>
              <a:rPr lang="en-US" altLang="en-US" sz="3600"/>
              <a:t>The Code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0F37D37-D10D-4B65-9F42-D43BD623C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19200"/>
            <a:ext cx="769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 2" pitchFamily="18" charset="2"/>
              <a:buChar char="R"/>
              <a:defRPr/>
            </a:pPr>
            <a:endParaRPr lang="en-US" altLang="en-US" b="1" dirty="0"/>
          </a:p>
          <a:p>
            <a:pPr eaLnBrk="1" hangingPunct="1">
              <a:buFontTx/>
              <a:buNone/>
              <a:defRPr/>
            </a:pPr>
            <a:r>
              <a:rPr lang="en-US" altLang="en-US" b="1" u="sng" dirty="0"/>
              <a:t>IRC Section 1031?</a:t>
            </a:r>
            <a:endParaRPr lang="en-US" altLang="en-US" b="1" dirty="0"/>
          </a:p>
          <a:p>
            <a:pPr eaLnBrk="1" hangingPunct="1">
              <a:defRPr/>
            </a:pPr>
            <a:r>
              <a:rPr lang="en-US" altLang="en-US" u="sng" dirty="0"/>
              <a:t>Investment</a:t>
            </a:r>
            <a:r>
              <a:rPr lang="en-US" altLang="en-US" dirty="0"/>
              <a:t> Real Estate</a:t>
            </a:r>
          </a:p>
          <a:p>
            <a:pPr eaLnBrk="1" hangingPunct="1">
              <a:defRPr/>
            </a:pPr>
            <a:r>
              <a:rPr lang="en-US" altLang="en-US" dirty="0"/>
              <a:t>Tax </a:t>
            </a:r>
            <a:r>
              <a:rPr lang="en-US" altLang="en-US" u="sng" dirty="0"/>
              <a:t>Deferral</a:t>
            </a:r>
          </a:p>
          <a:p>
            <a:pPr eaLnBrk="1" hangingPunct="1">
              <a:buFont typeface="Wingdings 2" pitchFamily="18" charset="2"/>
              <a:buChar char="R"/>
              <a:defRPr/>
            </a:pPr>
            <a:endParaRPr lang="en-US" altLang="en-US" dirty="0"/>
          </a:p>
          <a:p>
            <a:pPr marL="0" indent="0" eaLnBrk="1" hangingPunct="1">
              <a:buFontTx/>
              <a:buNone/>
              <a:defRPr/>
            </a:pPr>
            <a:r>
              <a:rPr lang="en-US" i="1" dirty="0"/>
              <a:t>"No gain or loss shall be recognized on the exchange of property held for productive use in a trade or business or for investment, if such property is exchanged solely for property of like-kind which is to be held either for productive use in a trade or business or for investment."</a:t>
            </a:r>
            <a:endParaRPr lang="en-US" altLang="en-US" b="1" dirty="0"/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8B0E4C4-0A08-4E33-ADA6-A50F0B1819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Like-Kind Property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0C5F244-FB77-48A6-B160-613275C9C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295400"/>
            <a:ext cx="7467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685800" indent="-228600" defTabSz="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b="1" u="sng" dirty="0">
              <a:cs typeface="Times New Roman" panose="02020603050405020304" pitchFamily="18" charset="0"/>
            </a:endParaRPr>
          </a:p>
          <a:p>
            <a:pPr lvl="1" eaLnBrk="1" hangingPunct="1">
              <a:buSzPct val="130000"/>
              <a:buFont typeface="Wingdings" panose="05000000000000000000" pitchFamily="2" charset="2"/>
              <a:buChar char="Ø"/>
            </a:pPr>
            <a:r>
              <a:rPr lang="en-US" altLang="en-US" sz="2000" dirty="0">
                <a:cs typeface="Times New Roman" panose="02020603050405020304" pitchFamily="18" charset="0"/>
              </a:rPr>
              <a:t>Like kind – any real property for any other real property</a:t>
            </a:r>
          </a:p>
          <a:p>
            <a:pPr lvl="2"/>
            <a:r>
              <a:rPr lang="en-US" altLang="en-US" dirty="0"/>
              <a:t>Single family residential for an apartment complex</a:t>
            </a:r>
          </a:p>
          <a:p>
            <a:pPr lvl="2"/>
            <a:r>
              <a:rPr lang="en-US" altLang="en-US" dirty="0"/>
              <a:t>Duplex for a fourplex</a:t>
            </a:r>
          </a:p>
          <a:p>
            <a:pPr lvl="2"/>
            <a:r>
              <a:rPr lang="en-US" altLang="en-US" dirty="0"/>
              <a:t>Industrial property for rental resort property</a:t>
            </a:r>
          </a:p>
          <a:p>
            <a:pPr lvl="2"/>
            <a:r>
              <a:rPr lang="en-US" altLang="en-US" dirty="0"/>
              <a:t>Single family residential for a downtown commercial</a:t>
            </a:r>
          </a:p>
          <a:p>
            <a:pPr lvl="4"/>
            <a:r>
              <a:rPr lang="en-US" altLang="en-US" dirty="0"/>
              <a:t>Any Domestic Property</a:t>
            </a:r>
          </a:p>
          <a:p>
            <a:pPr lvl="2" eaLnBrk="1" hangingPunct="1">
              <a:buSzPct val="130000"/>
              <a:buFont typeface="Wingdings" panose="05000000000000000000" pitchFamily="2" charset="2"/>
              <a:buChar char="Ø"/>
            </a:pPr>
            <a:endParaRPr lang="en-US" altLang="en-US" sz="2000" dirty="0">
              <a:cs typeface="Times New Roman" panose="02020603050405020304" pitchFamily="18" charset="0"/>
            </a:endParaRPr>
          </a:p>
          <a:p>
            <a:pPr lvl="1" eaLnBrk="1" hangingPunct="1">
              <a:buSzPct val="130000"/>
              <a:buFont typeface="Wingdings" panose="05000000000000000000" pitchFamily="2" charset="2"/>
              <a:buChar char="Ø"/>
            </a:pPr>
            <a:endParaRPr lang="en-US" altLang="en-US" sz="2000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1800" dirty="0"/>
          </a:p>
        </p:txBody>
      </p:sp>
      <p:grpSp>
        <p:nvGrpSpPr>
          <p:cNvPr id="12292" name="Group 4">
            <a:extLst>
              <a:ext uri="{FF2B5EF4-FFF2-40B4-BE49-F238E27FC236}">
                <a16:creationId xmlns:a16="http://schemas.microsoft.com/office/drawing/2014/main" id="{001040F2-EB37-40ED-B2A6-CB39895545AB}"/>
              </a:ext>
            </a:extLst>
          </p:cNvPr>
          <p:cNvGrpSpPr>
            <a:grpSpLocks/>
          </p:cNvGrpSpPr>
          <p:nvPr/>
        </p:nvGrpSpPr>
        <p:grpSpPr bwMode="auto">
          <a:xfrm>
            <a:off x="2162175" y="4191000"/>
            <a:ext cx="3400425" cy="2000250"/>
            <a:chOff x="1488" y="2256"/>
            <a:chExt cx="2142" cy="1260"/>
          </a:xfrm>
        </p:grpSpPr>
        <p:graphicFrame>
          <p:nvGraphicFramePr>
            <p:cNvPr id="12293" name="Object 2">
              <a:extLst>
                <a:ext uri="{FF2B5EF4-FFF2-40B4-BE49-F238E27FC236}">
                  <a16:creationId xmlns:a16="http://schemas.microsoft.com/office/drawing/2014/main" id="{418648E2-1B0D-4273-A4C7-CB145364320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36" y="2256"/>
            <a:ext cx="2094" cy="6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1" name="Bitmap Image" r:id="rId4" imgW="3323810" imgH="961905" progId="Paint.Picture">
                    <p:embed/>
                  </p:oleObj>
                </mc:Choice>
                <mc:Fallback>
                  <p:oleObj name="Bitmap Image" r:id="rId4" imgW="3323810" imgH="961905" progId="Paint.Picture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2256"/>
                          <a:ext cx="2094" cy="6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294" name="Picture 6" descr="house-front">
              <a:extLst>
                <a:ext uri="{FF2B5EF4-FFF2-40B4-BE49-F238E27FC236}">
                  <a16:creationId xmlns:a16="http://schemas.microsoft.com/office/drawing/2014/main" id="{45456AB8-B1C6-45ED-BDAB-03C37EEA22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928"/>
              <a:ext cx="864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7" descr="building3">
              <a:extLst>
                <a:ext uri="{FF2B5EF4-FFF2-40B4-BE49-F238E27FC236}">
                  <a16:creationId xmlns:a16="http://schemas.microsoft.com/office/drawing/2014/main" id="{77C8567F-AA6D-498B-8609-C2C03CC0DC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940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6" name="Line 8">
              <a:extLst>
                <a:ext uri="{FF2B5EF4-FFF2-40B4-BE49-F238E27FC236}">
                  <a16:creationId xmlns:a16="http://schemas.microsoft.com/office/drawing/2014/main" id="{2BB56B7F-9B26-43A9-9204-60A34D0E00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0" y="2784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Line 9">
              <a:extLst>
                <a:ext uri="{FF2B5EF4-FFF2-40B4-BE49-F238E27FC236}">
                  <a16:creationId xmlns:a16="http://schemas.microsoft.com/office/drawing/2014/main" id="{0984A81F-3C7B-46D3-9C45-81D405EE3E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316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F39066B0-A31E-443F-BD1F-EF3155C45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04788"/>
            <a:ext cx="6172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Intent to Hold for Investment</a:t>
            </a:r>
          </a:p>
        </p:txBody>
      </p:sp>
      <p:sp>
        <p:nvSpPr>
          <p:cNvPr id="14339" name="Rectangle 5">
            <a:extLst>
              <a:ext uri="{FF2B5EF4-FFF2-40B4-BE49-F238E27FC236}">
                <a16:creationId xmlns:a16="http://schemas.microsoft.com/office/drawing/2014/main" id="{7D1A8AB9-55E7-41A7-A81D-80CA9ED9F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19200"/>
            <a:ext cx="7239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DA7D1D3C-D04B-4156-A2DE-264962A21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82738"/>
            <a:ext cx="64770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>
                <a:latin typeface="Arial" panose="020B0604020202020204" pitchFamily="34" charset="0"/>
              </a:rPr>
              <a:t>“Intent” is the taxpayer’s subjective intent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>
                <a:latin typeface="Arial" panose="020B0604020202020204" pitchFamily="34" charset="0"/>
              </a:rPr>
              <a:t>The IRS will look at factors that either support or negate the taxpayer’s intent to hold for investment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>
                <a:latin typeface="Arial" panose="020B0604020202020204" pitchFamily="34" charset="0"/>
              </a:rPr>
              <a:t>All facts and circumstances taken into account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>
                <a:latin typeface="Arial" panose="020B0604020202020204" pitchFamily="34" charset="0"/>
              </a:rPr>
              <a:t>The holding period is one (of many) factors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>
                <a:latin typeface="Arial" panose="020B0604020202020204" pitchFamily="34" charset="0"/>
              </a:rPr>
              <a:t>Ideally the taxpayer has multiple factors to establish the intent to hold for investment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>
                <a:latin typeface="Arial" panose="020B0604020202020204" pitchFamily="34" charset="0"/>
              </a:rPr>
              <a:t>Reesink v. Commissioner  (April 23, 2012) </a:t>
            </a:r>
            <a:r>
              <a:rPr lang="en-US" altLang="en-US" sz="1400">
                <a:latin typeface="Arial" panose="020B0604020202020204" pitchFamily="34" charset="0"/>
              </a:rPr>
              <a:t>(8 month moved in)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1D8DE8C-08F3-4C74-806E-B5A5C2541F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Vacation Homes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9DE2BF-ED00-4F72-87BC-112BA2FEA0CF}"/>
              </a:ext>
            </a:extLst>
          </p:cNvPr>
          <p:cNvSpPr/>
          <p:nvPr/>
        </p:nvSpPr>
        <p:spPr>
          <a:xfrm>
            <a:off x="533400" y="1447800"/>
            <a:ext cx="73152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70C0"/>
                </a:solidFill>
              </a:rPr>
              <a:t>Revenue Procedure 2008-16</a:t>
            </a:r>
          </a:p>
          <a:p>
            <a:pPr eaLnBrk="1" hangingPunct="1">
              <a:defRPr/>
            </a:pPr>
            <a:endParaRPr lang="en-US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Creates a safe harbor for vacation home exchanges.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IRS will consider a dwelling unit held for investment </a:t>
            </a:r>
            <a:br>
              <a:rPr lang="en-US" dirty="0"/>
            </a:br>
            <a:r>
              <a:rPr lang="en-US" dirty="0"/>
              <a:t>if certain requirements are met. 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Requirements: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Must own the property for at least 24 months.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For each 12 month period must.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Rent the property out at fair market value for at least 14 days.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Can use it personal for 14 days or 10 percent of the total time it was rented.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787A5714-8BCA-49A9-A26F-5165BD4EC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5867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Why is an Exchange Beneficial to Realtors?</a:t>
            </a:r>
          </a:p>
        </p:txBody>
      </p:sp>
      <p:sp>
        <p:nvSpPr>
          <p:cNvPr id="16387" name="Rectangle 5">
            <a:extLst>
              <a:ext uri="{FF2B5EF4-FFF2-40B4-BE49-F238E27FC236}">
                <a16:creationId xmlns:a16="http://schemas.microsoft.com/office/drawing/2014/main" id="{C75C916F-F27C-4F84-800C-5EFA944F8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19200"/>
            <a:ext cx="7239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A050AB-1CF6-4CC4-8714-9349CEACE663}"/>
              </a:ext>
            </a:extLst>
          </p:cNvPr>
          <p:cNvSpPr/>
          <p:nvPr/>
        </p:nvSpPr>
        <p:spPr>
          <a:xfrm>
            <a:off x="381000" y="1676400"/>
            <a:ext cx="70866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Two Transactions - Two Commissions</a:t>
            </a:r>
          </a:p>
          <a:p>
            <a:pPr marL="395478" indent="-285750" eaLnBrk="1" hangingPunct="1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Equal of greater value - Larger Commissions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1031 Tax Savings Benefit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Seller of Clients replacement property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Proactive tool to find new non-owner occupied clients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E1BD956-4CF2-4461-A12E-2EF3A4782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1031 Guidelines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87EA7BD-E2FB-4A86-BE98-C7824D849F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 eaLnBrk="1" hangingPunct="1">
              <a:buFontTx/>
              <a:buNone/>
            </a:pPr>
            <a:r>
              <a:rPr lang="en-US" altLang="en-US" b="1" u="sng">
                <a:cs typeface="Times New Roman" panose="02020603050405020304" pitchFamily="18" charset="0"/>
              </a:rPr>
              <a:t>Basic Requirements</a:t>
            </a:r>
            <a:endParaRPr lang="en-US" altLang="en-US" sz="2400"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 eaLnBrk="1" hangingPunct="1">
              <a:buFont typeface="Wingdings" panose="05000000000000000000" pitchFamily="2" charset="2"/>
              <a:buChar char="Ø"/>
            </a:pPr>
            <a:r>
              <a:rPr lang="en-US" altLang="en-US">
                <a:cs typeface="Times New Roman" panose="02020603050405020304" pitchFamily="18" charset="0"/>
              </a:rPr>
              <a:t>Property Qualifications</a:t>
            </a:r>
          </a:p>
          <a:p>
            <a:pPr marL="381000" indent="-381000" eaLnBrk="1" hangingPunct="1">
              <a:buFont typeface="Wingdings" panose="05000000000000000000" pitchFamily="2" charset="2"/>
              <a:buChar char="Ø"/>
            </a:pPr>
            <a:r>
              <a:rPr lang="en-US" altLang="en-US">
                <a:cs typeface="Times New Roman" panose="02020603050405020304" pitchFamily="18" charset="0"/>
              </a:rPr>
              <a:t>Tax Deferral Requirements</a:t>
            </a:r>
          </a:p>
          <a:p>
            <a:pPr marL="381000" indent="-381000" eaLnBrk="1" hangingPunct="1">
              <a:buFont typeface="Wingdings" panose="05000000000000000000" pitchFamily="2" charset="2"/>
              <a:buChar char="Ø"/>
            </a:pPr>
            <a:r>
              <a:rPr lang="en-US" altLang="en-US">
                <a:cs typeface="Times New Roman" panose="02020603050405020304" pitchFamily="18" charset="0"/>
              </a:rPr>
              <a:t>Timeline</a:t>
            </a:r>
          </a:p>
          <a:p>
            <a:pPr marL="381000" indent="-381000" eaLnBrk="1" hangingPunct="1">
              <a:buFont typeface="Wingdings" panose="05000000000000000000" pitchFamily="2" charset="2"/>
              <a:buChar char="Ø"/>
            </a:pPr>
            <a:r>
              <a:rPr lang="en-US" altLang="en-US">
                <a:cs typeface="Times New Roman" panose="02020603050405020304" pitchFamily="18" charset="0"/>
              </a:rPr>
              <a:t>Identification Rules</a:t>
            </a:r>
          </a:p>
          <a:p>
            <a:pPr marL="381000" indent="-381000" eaLnBrk="1" hangingPunct="1"/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5927</TotalTime>
  <Words>742</Words>
  <Application>Microsoft Office PowerPoint</Application>
  <PresentationFormat>On-screen Show (4:3)</PresentationFormat>
  <Paragraphs>211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Dream Orphanage Rg</vt:lpstr>
      <vt:lpstr>Times</vt:lpstr>
      <vt:lpstr>Times New Roman</vt:lpstr>
      <vt:lpstr>Verdana</vt:lpstr>
      <vt:lpstr>Wingdings</vt:lpstr>
      <vt:lpstr>Wingdings 2</vt:lpstr>
      <vt:lpstr>Default Design</vt:lpstr>
      <vt:lpstr>Bitmap Image</vt:lpstr>
      <vt:lpstr>PowerPoint Presentation</vt:lpstr>
      <vt:lpstr>Asset Exchange Company</vt:lpstr>
      <vt:lpstr>1031 Exchange History</vt:lpstr>
      <vt:lpstr>The Code</vt:lpstr>
      <vt:lpstr>Like-Kind Property</vt:lpstr>
      <vt:lpstr>PowerPoint Presentation</vt:lpstr>
      <vt:lpstr>Vacation Homes</vt:lpstr>
      <vt:lpstr>PowerPoint Presentation</vt:lpstr>
      <vt:lpstr>1031 Guidelines</vt:lpstr>
      <vt:lpstr>Guideline #1</vt:lpstr>
      <vt:lpstr>Guideline #1</vt:lpstr>
      <vt:lpstr>Guideline #2</vt:lpstr>
      <vt:lpstr>Guideline #3</vt:lpstr>
      <vt:lpstr>Guideline #4</vt:lpstr>
      <vt:lpstr>Guideline #4</vt:lpstr>
      <vt:lpstr>Guideline #4</vt:lpstr>
      <vt:lpstr>Guideline #4</vt:lpstr>
      <vt:lpstr>Exchange Process</vt:lpstr>
      <vt:lpstr>1031 Exchange Types &amp; Fee</vt:lpstr>
      <vt:lpstr>Contact Info</vt:lpstr>
    </vt:vector>
  </TitlesOfParts>
  <Company>Liberty Title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Leonard Spoto</dc:creator>
  <cp:lastModifiedBy>Jeff Stechmann</cp:lastModifiedBy>
  <cp:revision>185</cp:revision>
  <cp:lastPrinted>2018-04-20T13:16:59Z</cp:lastPrinted>
  <dcterms:created xsi:type="dcterms:W3CDTF">2006-03-08T06:47:46Z</dcterms:created>
  <dcterms:modified xsi:type="dcterms:W3CDTF">2018-11-17T20:59:55Z</dcterms:modified>
</cp:coreProperties>
</file>