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99" r:id="rId3"/>
    <p:sldId id="409" r:id="rId4"/>
    <p:sldId id="419" r:id="rId5"/>
    <p:sldId id="412" r:id="rId6"/>
    <p:sldId id="420" r:id="rId7"/>
    <p:sldId id="421" r:id="rId8"/>
    <p:sldId id="423" r:id="rId9"/>
    <p:sldId id="408" r:id="rId10"/>
    <p:sldId id="415" r:id="rId11"/>
    <p:sldId id="416" r:id="rId12"/>
    <p:sldId id="417" r:id="rId13"/>
    <p:sldId id="413" r:id="rId14"/>
    <p:sldId id="362" r:id="rId15"/>
    <p:sldId id="363" r:id="rId16"/>
    <p:sldId id="405" r:id="rId17"/>
    <p:sldId id="414" r:id="rId18"/>
    <p:sldId id="404" r:id="rId19"/>
    <p:sldId id="411" r:id="rId20"/>
    <p:sldId id="365" r:id="rId21"/>
    <p:sldId id="366" r:id="rId22"/>
    <p:sldId id="367" r:id="rId23"/>
    <p:sldId id="368" r:id="rId24"/>
    <p:sldId id="401" r:id="rId25"/>
    <p:sldId id="375" r:id="rId26"/>
    <p:sldId id="378" r:id="rId27"/>
    <p:sldId id="376" r:id="rId28"/>
    <p:sldId id="358" r:id="rId29"/>
    <p:sldId id="402" r:id="rId30"/>
    <p:sldId id="295" r:id="rId3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66"/>
    <a:srgbClr val="FFFF00"/>
    <a:srgbClr val="B2B2B2"/>
    <a:srgbClr val="FF3300"/>
    <a:srgbClr val="11DF07"/>
    <a:srgbClr val="A6FCA2"/>
    <a:srgbClr val="ADF1AF"/>
    <a:srgbClr val="AEFA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5" autoAdjust="0"/>
    <p:restoredTop sz="95315" autoAdjust="0"/>
  </p:normalViewPr>
  <p:slideViewPr>
    <p:cSldViewPr>
      <p:cViewPr varScale="1">
        <p:scale>
          <a:sx n="79" d="100"/>
          <a:sy n="79" d="100"/>
        </p:scale>
        <p:origin x="168" y="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D4BF9F-2D12-4543-A312-796B1B95A5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390" cy="481650"/>
          </a:xfrm>
          <a:prstGeom prst="rect">
            <a:avLst/>
          </a:prstGeom>
        </p:spPr>
        <p:txBody>
          <a:bodyPr vert="horz" lIns="91569" tIns="45784" rIns="91569" bIns="457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A61AB0-F4D4-4BF7-A9EA-AAC7594AF0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4220" y="0"/>
            <a:ext cx="3169390" cy="481650"/>
          </a:xfrm>
          <a:prstGeom prst="rect">
            <a:avLst/>
          </a:prstGeom>
        </p:spPr>
        <p:txBody>
          <a:bodyPr vert="horz" lIns="91569" tIns="45784" rIns="91569" bIns="45784" rtlCol="0"/>
          <a:lstStyle>
            <a:lvl1pPr algn="r">
              <a:defRPr sz="1200"/>
            </a:lvl1pPr>
          </a:lstStyle>
          <a:p>
            <a:fld id="{F10FB452-0283-49B0-9401-03123D399FC5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14532C-AA9C-41E7-A7D2-EC4CA32BB8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551"/>
            <a:ext cx="3169390" cy="481649"/>
          </a:xfrm>
          <a:prstGeom prst="rect">
            <a:avLst/>
          </a:prstGeom>
        </p:spPr>
        <p:txBody>
          <a:bodyPr vert="horz" lIns="91569" tIns="45784" rIns="91569" bIns="457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54308-3387-48AD-A87E-92408563D2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4220" y="9119551"/>
            <a:ext cx="3169390" cy="481649"/>
          </a:xfrm>
          <a:prstGeom prst="rect">
            <a:avLst/>
          </a:prstGeom>
        </p:spPr>
        <p:txBody>
          <a:bodyPr vert="horz" lIns="91569" tIns="45784" rIns="91569" bIns="45784" rtlCol="0" anchor="b"/>
          <a:lstStyle>
            <a:lvl1pPr algn="r">
              <a:defRPr sz="1200"/>
            </a:lvl1pPr>
          </a:lstStyle>
          <a:p>
            <a:fld id="{705D7A4D-B740-4C8C-80F9-E2D0C59BE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21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DB394697-0FDC-4431-86B4-5DA05C864F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39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defTabSz="96656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D01BE44E-30F4-4C1D-AF61-3A8FD5CD80C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4220" y="0"/>
            <a:ext cx="316939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algn="r" defTabSz="96656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598FF471-97B1-4C16-B9F9-179B91857F2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118B975A-92FB-4B5B-AA71-D24EB1B840F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1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5062" name="Rectangle 6">
            <a:extLst>
              <a:ext uri="{FF2B5EF4-FFF2-40B4-BE49-F238E27FC236}">
                <a16:creationId xmlns:a16="http://schemas.microsoft.com/office/drawing/2014/main" id="{5531614B-DB62-463B-85B9-87A44D1DE6D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552"/>
            <a:ext cx="316939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defTabSz="96656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>
            <a:extLst>
              <a:ext uri="{FF2B5EF4-FFF2-40B4-BE49-F238E27FC236}">
                <a16:creationId xmlns:a16="http://schemas.microsoft.com/office/drawing/2014/main" id="{E31084FA-D51E-43BE-A002-C71BFBE084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220" y="9119552"/>
            <a:ext cx="316939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algn="r" defTabSz="966560">
              <a:defRPr sz="1300"/>
            </a:lvl1pPr>
          </a:lstStyle>
          <a:p>
            <a:fld id="{08979742-5E59-4DF3-B75F-CFA4D3E6E5D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836C2C0B-6101-430B-BFF9-32164CCE84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997" indent="-286153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611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455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300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144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5989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833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1677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3BFB17-22FA-44F4-9667-FE1856E98018}" type="slidenum">
              <a:rPr lang="en-US" altLang="en-US" sz="1300"/>
              <a:pPr eaLnBrk="1" hangingPunct="1"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03C9EF14-3874-4DE3-BCF5-85270A924F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985C4F40-0BC6-43AA-8869-0596778A79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1FD63340-82E9-46DA-91E6-1C28A9A37A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6A3764AB-844E-475D-AD80-5C4F02CE8E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9253F077-4F34-4798-956E-18D0FAF301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32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016" indent="-294762" defTabSz="96332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3988" indent="-235481" defTabSz="96332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241" indent="-235481" defTabSz="96332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2495" indent="-235481" defTabSz="96332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6748" indent="-235481" defTabSz="9633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1002" indent="-235481" defTabSz="9633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5256" indent="-235481" defTabSz="9633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29509" indent="-235481" defTabSz="96332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A0E0E2-7BC2-4FD0-8224-BB5B5ABE4CB1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672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0C83F5D0-1372-4411-9928-B5172FFC43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997" indent="-286153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611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455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300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144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5989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833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1677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DB6099-8097-46C9-943F-04D4B4F32E09}" type="slidenum">
              <a:rPr lang="en-US" altLang="en-US" sz="1300"/>
              <a:pPr eaLnBrk="1" hangingPunct="1">
                <a:spcBef>
                  <a:spcPct val="0"/>
                </a:spcBef>
              </a:pPr>
              <a:t>14</a:t>
            </a:fld>
            <a:endParaRPr lang="en-US" altLang="en-US" sz="13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E3CD4E93-5C2A-42A4-AC61-803C514751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033CCB72-5A37-4F53-B64F-0B628CBC75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93F697B2-8AA2-430D-8BDB-904D150C57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997" indent="-286153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611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455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300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144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5989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833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1677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A36D83-F72B-4CC8-8288-5EA0707060A5}" type="slidenum">
              <a:rPr lang="en-US" altLang="en-US" sz="1300"/>
              <a:pPr eaLnBrk="1" hangingPunct="1">
                <a:spcBef>
                  <a:spcPct val="0"/>
                </a:spcBef>
              </a:pPr>
              <a:t>15</a:t>
            </a:fld>
            <a:endParaRPr lang="en-US" altLang="en-US" sz="13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C716E08A-F017-48A7-8870-847B0E7DBF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69A682BF-5281-4934-96D9-0046BA469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93F697B2-8AA2-430D-8BDB-904D150C57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997" indent="-286153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611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455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300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144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5989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833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1677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A36D83-F72B-4CC8-8288-5EA0707060A5}" type="slidenum">
              <a:rPr lang="en-US" altLang="en-US" sz="1300"/>
              <a:pPr eaLnBrk="1" hangingPunct="1">
                <a:spcBef>
                  <a:spcPct val="0"/>
                </a:spcBef>
              </a:pPr>
              <a:t>16</a:t>
            </a:fld>
            <a:endParaRPr lang="en-US" altLang="en-US" sz="13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C716E08A-F017-48A7-8870-847B0E7DBF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69A682BF-5281-4934-96D9-0046BA469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8399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4A326F83-2E9C-4497-A3E6-FAD9CC6EEC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39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321" indent="-273354" defTabSz="93039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3298" indent="-219013" defTabSz="93039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4617" indent="-219013" defTabSz="93039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5937" indent="-219013" defTabSz="93039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60190" indent="-219013" defTabSz="9303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4444" indent="-219013" defTabSz="9303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697" indent="-219013" defTabSz="9303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2951" indent="-219013" defTabSz="93039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53BFEF-1ABE-4AFB-996C-067E5AF2351C}" type="slidenum">
              <a:rPr lang="en-US" altLang="en-US" sz="1300"/>
              <a:pPr>
                <a:spcBef>
                  <a:spcPct val="0"/>
                </a:spcBef>
              </a:pPr>
              <a:t>17</a:t>
            </a:fld>
            <a:endParaRPr lang="en-US" altLang="en-US" sz="13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7934D99E-AF5A-42B7-B02A-19F36EE060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5D4C3CC2-C2D0-4CF0-BE0D-8F8CF8F440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778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0EF7304A-7C96-43B4-A3DE-B611517DB5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997" indent="-286153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611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455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300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144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5989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833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1677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0CCBAB-AF83-4804-9858-D02F2D25C29F}" type="slidenum">
              <a:rPr lang="en-US" altLang="en-US" sz="1300"/>
              <a:pPr eaLnBrk="1" hangingPunct="1">
                <a:spcBef>
                  <a:spcPct val="0"/>
                </a:spcBef>
              </a:pPr>
              <a:t>18</a:t>
            </a:fld>
            <a:endParaRPr lang="en-US" altLang="en-US" sz="13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97D833D3-73E5-4474-9B9B-B38D4A814C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DEC90C3A-E3DF-43F5-82C2-B724C68A87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536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B1E750DD-35B3-43DD-AA7C-BCE34B4446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0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7967" indent="-275002" defTabSz="9320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4945" indent="-220660" defTabSz="9320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6265" indent="-220660" defTabSz="9320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7584" indent="-220660" defTabSz="93204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61838" indent="-220660" defTabSz="9320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6091" indent="-220660" defTabSz="9320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0345" indent="-220660" defTabSz="9320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598" indent="-220660" defTabSz="9320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38350B-B36D-4B00-B683-A3712EA80FD2}" type="slidenum">
              <a:rPr lang="en-US" altLang="en-US" sz="1300"/>
              <a:pPr>
                <a:spcBef>
                  <a:spcPct val="0"/>
                </a:spcBef>
              </a:pPr>
              <a:t>19</a:t>
            </a:fld>
            <a:endParaRPr lang="en-US" altLang="en-US" sz="13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BBF48094-B3B4-4323-9C2C-6531206AFA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B562D31E-4202-4023-8A57-EDCB783CEA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383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F59D7B2C-D6F2-4D7C-85FB-7E4DA5CE42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997" indent="-286153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611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455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300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144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5989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833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1677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CCA173-BFA2-4BB9-886D-29FABDAA3DC9}" type="slidenum">
              <a:rPr lang="en-US" altLang="en-US" sz="1300"/>
              <a:pPr eaLnBrk="1" hangingPunct="1">
                <a:spcBef>
                  <a:spcPct val="0"/>
                </a:spcBef>
              </a:pPr>
              <a:t>20</a:t>
            </a:fld>
            <a:endParaRPr lang="en-US" altLang="en-US" sz="13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86A960C9-B66B-489D-96D1-ECD91DF527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0EDC19F5-9FFD-47BC-BA0C-B0F62914E3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65C62BF5-0A60-458B-BDAD-998F794FFE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997" indent="-286153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611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455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300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144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5989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833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1677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139F85-75F5-411A-9BCB-1CAA10149244}" type="slidenum">
              <a:rPr lang="en-US" altLang="en-US" sz="1300"/>
              <a:pPr eaLnBrk="1" hangingPunct="1">
                <a:spcBef>
                  <a:spcPct val="0"/>
                </a:spcBef>
              </a:pPr>
              <a:t>21</a:t>
            </a:fld>
            <a:endParaRPr lang="en-US" altLang="en-US" sz="13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1F9D8E6-FB56-4301-A918-B46E8C5D17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1002114E-B8F2-4BB8-BD63-C8E4DEBC5D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D6603E24-F858-4739-B1FC-9664A8C824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997" indent="-286153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611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455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300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144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5989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833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1677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99CD0D8-BC4F-4C50-A041-344CA782F238}" type="slidenum">
              <a:rPr lang="en-US" altLang="en-US" sz="1300"/>
              <a:pPr eaLnBrk="1" hangingPunct="1">
                <a:spcBef>
                  <a:spcPct val="0"/>
                </a:spcBef>
              </a:pPr>
              <a:t>22</a:t>
            </a:fld>
            <a:endParaRPr lang="en-US" altLang="en-US" sz="13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CF3007A0-C69D-4C6E-813D-6D92EB2934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759D7F35-121D-4147-B3E5-A7E4D6EA13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E07D8871-6CF0-4BCB-A6A1-123030444C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997" indent="-286153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611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455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300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144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5989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833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1677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1079C1-0F78-4422-99EC-1CC7E1686C8A}" type="slidenum">
              <a:rPr lang="en-US" altLang="en-US" sz="1300"/>
              <a:pPr eaLnBrk="1" hangingPunct="1">
                <a:spcBef>
                  <a:spcPct val="0"/>
                </a:spcBef>
              </a:pPr>
              <a:t>2</a:t>
            </a:fld>
            <a:endParaRPr lang="en-US" altLang="en-US" sz="13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F48365E3-04D6-4DF1-8896-856FABC951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1B7BFA6C-FE35-49B2-9282-B8B2F479A8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E0F4670E-8D6F-47D2-B9FC-BD39E49540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997" indent="-286153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611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455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300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144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5989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833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1677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DE1BB5-2E70-4D16-AC18-7B555D2A9CB6}" type="slidenum">
              <a:rPr lang="en-US" altLang="en-US" sz="1300"/>
              <a:pPr eaLnBrk="1" hangingPunct="1">
                <a:spcBef>
                  <a:spcPct val="0"/>
                </a:spcBef>
              </a:pPr>
              <a:t>23</a:t>
            </a:fld>
            <a:endParaRPr lang="en-US" altLang="en-US" sz="13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0CEE3677-96A0-43A2-B7E1-37CD471E4D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80748508-D68B-4C95-BE6B-B9EDA016F5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E0F4670E-8D6F-47D2-B9FC-BD39E49540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997" indent="-286153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611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455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300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144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5989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833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1677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DE1BB5-2E70-4D16-AC18-7B555D2A9CB6}" type="slidenum">
              <a:rPr lang="en-US" altLang="en-US" sz="1300"/>
              <a:pPr eaLnBrk="1" hangingPunct="1">
                <a:spcBef>
                  <a:spcPct val="0"/>
                </a:spcBef>
              </a:pPr>
              <a:t>24</a:t>
            </a:fld>
            <a:endParaRPr lang="en-US" altLang="en-US" sz="13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0CEE3677-96A0-43A2-B7E1-37CD471E4D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80748508-D68B-4C95-BE6B-B9EDA016F5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6048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8C35337D-D5B2-4D8B-ADD3-C3B0F43B93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997" indent="-286153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611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455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300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144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5989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833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1677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F8D6D1-2E64-469D-AEFA-F9A9F33AB0D9}" type="slidenum">
              <a:rPr lang="en-US" altLang="en-US" sz="1300"/>
              <a:pPr eaLnBrk="1" hangingPunct="1">
                <a:spcBef>
                  <a:spcPct val="0"/>
                </a:spcBef>
              </a:pPr>
              <a:t>25</a:t>
            </a:fld>
            <a:endParaRPr lang="en-US" altLang="en-US" sz="130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5C28FFAF-AC74-430B-891C-E9AF9A7809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7BF9A826-3AEA-4272-8B81-A557D0DBD9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9711EA80-2040-4931-9EF0-BD864FD0ED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997" indent="-286153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611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455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300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144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5989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833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1677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B57319-3DB9-48A6-BFB1-D3A4BFE2D93D}" type="slidenum">
              <a:rPr lang="en-US" altLang="en-US" sz="1300"/>
              <a:pPr eaLnBrk="1" hangingPunct="1">
                <a:spcBef>
                  <a:spcPct val="0"/>
                </a:spcBef>
              </a:pPr>
              <a:t>26</a:t>
            </a:fld>
            <a:endParaRPr lang="en-US" altLang="en-US" sz="13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5ACDDCEE-A797-4C50-8853-00132FD982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387B0159-D49B-4677-B431-D29697512B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5BF3A5DF-FDDB-4900-9828-309B0D32EA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997" indent="-286153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611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455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300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144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5989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833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1677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565A86-5F11-4B26-ACD9-FBAB83E9081A}" type="slidenum">
              <a:rPr lang="en-US" altLang="en-US" sz="1300"/>
              <a:pPr eaLnBrk="1" hangingPunct="1">
                <a:spcBef>
                  <a:spcPct val="0"/>
                </a:spcBef>
              </a:pPr>
              <a:t>27</a:t>
            </a:fld>
            <a:endParaRPr lang="en-US" altLang="en-US" sz="13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4E880FF5-FA2F-4414-9F21-2D3E76A6C0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F7D05AB0-679C-45DD-B80C-44C1FA6932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87F87EB6-6830-4893-BF8C-9F8D716083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9D9EFA-9A31-4466-9414-B63BC22A53F5}" type="slidenum">
              <a:rPr lang="en-US" altLang="en-US" sz="1300"/>
              <a:pPr eaLnBrk="1" hangingPunct="1">
                <a:spcBef>
                  <a:spcPct val="0"/>
                </a:spcBef>
              </a:pPr>
              <a:t>28</a:t>
            </a:fld>
            <a:endParaRPr lang="en-US" altLang="en-US" sz="13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12DB48FC-27E4-421D-B85E-4A7415E64E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86FD8969-A43F-4A4C-940E-9CCA80E50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14221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9711EA80-2040-4931-9EF0-BD864FD0ED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997" indent="-286153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611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455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300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144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5989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833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1677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B57319-3DB9-48A6-BFB1-D3A4BFE2D93D}" type="slidenum">
              <a:rPr lang="en-US" altLang="en-US" sz="1300"/>
              <a:pPr eaLnBrk="1" hangingPunct="1">
                <a:spcBef>
                  <a:spcPct val="0"/>
                </a:spcBef>
              </a:pPr>
              <a:t>29</a:t>
            </a:fld>
            <a:endParaRPr lang="en-US" altLang="en-US" sz="13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5ACDDCEE-A797-4C50-8853-00132FD982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387B0159-D49B-4677-B431-D29697512B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3282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4B5D1F3A-0265-47CA-AC48-1F919F4A5F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997" indent="-286153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611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455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300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144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5989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833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1677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F58741-43BF-43D5-AA64-959F8C9FACA2}" type="slidenum">
              <a:rPr lang="en-US" altLang="en-US" sz="1300"/>
              <a:pPr eaLnBrk="1" hangingPunct="1">
                <a:spcBef>
                  <a:spcPct val="0"/>
                </a:spcBef>
              </a:pPr>
              <a:t>30</a:t>
            </a:fld>
            <a:endParaRPr lang="en-US" altLang="en-US" sz="13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0284612D-166A-497D-83BA-0435C6675B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79395255-2A97-4B90-876E-390A9C4F32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79742-5E59-4DF3-B75F-CFA4D3E6E5DF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776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9F00C2D6-4774-4951-A1F3-64370D76BD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997" indent="-286153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611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455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300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144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5989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833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1677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1D9EC7-A3EF-4B57-85D7-9AB929257245}" type="slidenum">
              <a:rPr lang="en-US" altLang="en-US" sz="1300"/>
              <a:pPr eaLnBrk="1" hangingPunct="1"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7B4982DC-115C-4DCA-A934-911DA82398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F634DAE-4AF3-4031-ADDC-912959F220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949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5DF88839-81EF-4BB2-9A3D-86CA42BB5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997" indent="-286153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611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455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300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144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5989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833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1677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BE9875-689E-4682-91CE-C713C043564A}" type="slidenum">
              <a:rPr lang="en-US" altLang="en-US" sz="1300"/>
              <a:pPr eaLnBrk="1" hangingPunct="1"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DC63984F-2B67-4CBB-913D-B4D027D6EA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4BE1D4E9-C842-43A9-9626-F1BC1409F4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179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E4CE0664-DC9D-437F-8016-3CBDB0B1EB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997" indent="-286153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611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455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300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144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5989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833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1677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D3FC99-650D-437B-AF9A-AF3D6E2B8AC4}" type="slidenum">
              <a:rPr lang="en-US" altLang="en-US" sz="1300"/>
              <a:pPr eaLnBrk="1" hangingPunct="1">
                <a:spcBef>
                  <a:spcPct val="0"/>
                </a:spcBef>
              </a:pPr>
              <a:t>6</a:t>
            </a:fld>
            <a:endParaRPr lang="en-US" altLang="en-US" sz="13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B5781C1F-59E0-42E7-AAA2-98FB2E53D8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FBFC00DA-E1EA-4523-98A8-3B1DD4F09A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006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8EE9A548-89DC-4B28-9C61-9502DF0E0C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5C6641-17CD-4250-9153-9A5F2226A76D}" type="slidenum">
              <a:rPr lang="en-US" altLang="en-US" sz="1300"/>
              <a:pPr eaLnBrk="1" hangingPunct="1">
                <a:spcBef>
                  <a:spcPct val="0"/>
                </a:spcBef>
              </a:pPr>
              <a:t>7</a:t>
            </a:fld>
            <a:endParaRPr lang="en-US" altLang="en-US" sz="13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BE9805BB-D2D9-4FC8-A161-E061BEC65F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4CA033A4-B6B3-4848-9B88-2F619E63E0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8EE9A548-89DC-4B28-9C61-9502DF0E0C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5C6641-17CD-4250-9153-9A5F2226A76D}" type="slidenum">
              <a:rPr lang="en-US" altLang="en-US" sz="1300"/>
              <a:pPr eaLnBrk="1" hangingPunct="1">
                <a:spcBef>
                  <a:spcPct val="0"/>
                </a:spcBef>
              </a:pPr>
              <a:t>8</a:t>
            </a:fld>
            <a:endParaRPr lang="en-US" altLang="en-US" sz="13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BE9805BB-D2D9-4FC8-A161-E061BEC65F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4CA033A4-B6B3-4848-9B88-2F619E63E0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666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12007C7C-1508-420C-9578-76A2651B41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997" indent="-286153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611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455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300" indent="-228922" defTabSz="96656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144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5989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833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1677" indent="-228922" defTabSz="9665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EC29C0-5FCB-4EB8-9835-D84A53372326}" type="slidenum">
              <a:rPr lang="en-US" altLang="en-US" sz="1300"/>
              <a:pPr eaLnBrk="1" hangingPunct="1">
                <a:spcBef>
                  <a:spcPct val="0"/>
                </a:spcBef>
              </a:pPr>
              <a:t>9</a:t>
            </a:fld>
            <a:endParaRPr lang="en-US" altLang="en-US" sz="13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CF924189-E1EA-4064-A986-519A4E769A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52239198-976A-4906-9C39-0ADC770F4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074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FCEA1A-9AD8-4BDB-8A55-2F508066F6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5F247C-08DA-4506-8C68-358FA9F33D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2EB916-10DD-4485-B99B-62079D0FFE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5B715C-EF45-4FB9-9F85-00290EB681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15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649C57-F1FD-40BF-8A81-890B111A64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5E56CD-BF11-4933-A808-D73A622930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F20679-05B1-4FED-9305-79069CA10D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000ED-D8B1-4E84-B0F3-5A74811237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91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9300" y="228600"/>
            <a:ext cx="18669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54483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5E7A3D-8CA0-49FC-BD55-403D45A2FE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2419A6-5518-4EAB-B373-BEA12FAC52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BF507F-7589-4441-B638-5896E2FBDE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749BD5-6927-4EBA-8EBD-B8FCFD2E2F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121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5867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35433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1600200"/>
            <a:ext cx="35433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4F9073-BC13-4CC0-AAAD-D57762F11B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618781-29AB-4D09-8BA3-3B4F6AEC0C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1EE452-5457-4B3E-950C-3283844DF3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CBD593-A70C-4241-AEAE-A0079A714D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237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DC40DD-25B1-4670-8937-896CA6B9A0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E58057-1782-45EC-BCC4-978408F9F3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72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D2C2D8-839C-4075-ADC7-6244064766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F3BEC4-7A65-4169-8484-566DDE92A3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9DD408-4630-4C6C-9496-24C8C4C10E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61236-C858-4372-B4F9-083A826BE8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8933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433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1600200"/>
            <a:ext cx="35433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C05BD3-D6D8-4822-BD80-BCD4890D02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833D01-1B27-4B2F-8BB8-1DA489ED3E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905525-88FD-44E3-B603-BE6650D961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F9725-D9A4-4739-93D6-A5AD595271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74071D9-A7CA-436F-A558-CD34763F6C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A6FA66D-7114-4BA7-9BC6-F493E42D2D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6763538-B021-4519-8A27-60F2C31BAF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CC32B6-1FF5-41B6-A23F-8C66375432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723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73B0B8E-5C34-4F42-AC36-A8F7ACE520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990C209-F322-4A52-BE16-36234C443F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B7B09E5-2D94-42AE-A685-F1BF8370DA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C68065-923A-414B-8FB1-A8F51C36EA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638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FDCEFDB-7E65-41D2-89EB-4EFC0965A3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53AE847-580E-4448-90E2-D9AE47E887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5AFB374-6028-43A5-A96B-65867CD1F8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08D73-6668-44F9-99F8-EDE54DBCBA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2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2AA501-2C2D-4982-B7D2-ABA1D7BFFF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1A6096-930F-405A-830A-8ED1FC159B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9EB27D-173F-4FDA-85E1-D9EDC9F3F4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76D19-7557-4C19-8BD6-8A2719C921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5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906669-0F4E-4C97-B9BA-4651E46C1A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39172-ACE8-475A-8DCD-34F2C8B248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A86352-0915-4DB0-B74E-93B3CD958F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FA034-94BD-4DC2-BCE2-8AE2F74D27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808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B68C957-D23A-4B7A-BA77-2C1AEB1B8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5867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F7009EE-F11B-40AA-B724-F39B64D99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239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6286A12-13F2-49F8-AE79-153DE64A126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8F59D07-F272-4D48-B904-8B893A8A13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6A7D4A6-E857-4D60-9591-45ABB738C93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243C33-D17F-4CA6-A758-60D982D65FC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549A1E50-2535-4B23-A414-61252B5FD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400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D8294562-023D-4A9E-BC61-E0DC8B461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4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7C522E10-2861-461F-A407-133C9CA69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9315F40-1BDD-44B4-B6C9-2BA270CB221B}" type="slidenum">
              <a:rPr lang="en-US" altLang="en-US" sz="1400"/>
              <a:pPr algn="r" eaLnBrk="1" hangingPunct="1"/>
              <a:t>‹#›</a:t>
            </a:fld>
            <a:endParaRPr lang="en-US" altLang="en-US" sz="1400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9F7FA574-1772-4F2D-8EC0-8A10A95DE2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66713"/>
            <a:ext cx="243840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FD87FE38-1B9D-4583-B9EE-6F0E19E65B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143000"/>
            <a:ext cx="685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5394F371-0C55-4F96-9886-E212E49497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9"/>
          <a:stretch>
            <a:fillRect/>
          </a:stretch>
        </p:blipFill>
        <p:spPr bwMode="auto">
          <a:xfrm>
            <a:off x="0" y="0"/>
            <a:ext cx="6705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6">
            <a:extLst>
              <a:ext uri="{FF2B5EF4-FFF2-40B4-BE49-F238E27FC236}">
                <a16:creationId xmlns:a16="http://schemas.microsoft.com/office/drawing/2014/main" id="{E965E5D9-6885-41A9-B4E3-DB14224C49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9"/>
          <a:stretch>
            <a:fillRect/>
          </a:stretch>
        </p:blipFill>
        <p:spPr bwMode="auto">
          <a:xfrm>
            <a:off x="0" y="6754813"/>
            <a:ext cx="91440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7" descr="logo_anec">
            <a:extLst>
              <a:ext uri="{FF2B5EF4-FFF2-40B4-BE49-F238E27FC236}">
                <a16:creationId xmlns:a16="http://schemas.microsoft.com/office/drawing/2014/main" id="{74AE4DDE-6324-479F-BB16-776B80D0F1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4" b="17479"/>
          <a:stretch>
            <a:fillRect/>
          </a:stretch>
        </p:blipFill>
        <p:spPr bwMode="auto">
          <a:xfrm>
            <a:off x="3390900" y="6248400"/>
            <a:ext cx="2476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54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  <p:sldLayoutId id="214748415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2.jpeg"/><Relationship Id="rId18" Type="http://schemas.openxmlformats.org/officeDocument/2006/relationships/image" Target="../media/image15.JP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12" Type="http://schemas.openxmlformats.org/officeDocument/2006/relationships/image" Target="../media/image11.jpeg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image" Target="../media/image10.jpeg"/><Relationship Id="rId5" Type="http://schemas.openxmlformats.org/officeDocument/2006/relationships/image" Target="../media/image3.pn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6.jpeg"/><Relationship Id="rId9" Type="http://schemas.openxmlformats.org/officeDocument/2006/relationships/image" Target="../media/image4.pn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jpeg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jpeg"/><Relationship Id="rId5" Type="http://schemas.openxmlformats.org/officeDocument/2006/relationships/image" Target="../media/image5.png"/><Relationship Id="rId10" Type="http://schemas.openxmlformats.org/officeDocument/2006/relationships/image" Target="../media/image29.jpeg"/><Relationship Id="rId4" Type="http://schemas.openxmlformats.org/officeDocument/2006/relationships/oleObject" Target="../embeddings/oleObject5.bin"/><Relationship Id="rId9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e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6.jpe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5.png"/><Relationship Id="rId15" Type="http://schemas.openxmlformats.org/officeDocument/2006/relationships/image" Target="../media/image34.png"/><Relationship Id="rId10" Type="http://schemas.openxmlformats.org/officeDocument/2006/relationships/image" Target="../media/image29.jpeg"/><Relationship Id="rId4" Type="http://schemas.openxmlformats.org/officeDocument/2006/relationships/oleObject" Target="../embeddings/oleObject5.bin"/><Relationship Id="rId9" Type="http://schemas.openxmlformats.org/officeDocument/2006/relationships/image" Target="../media/image28.jpeg"/><Relationship Id="rId1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lspoto@ax1031.com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07C4948-4C4B-4634-9375-35E2EF28E75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092D60A-7B7A-4C0C-99E4-0F6BD02A192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DE456EF-9B08-4C7A-B019-A40B574DC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340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4D4D4D"/>
              </a:solidFill>
              <a:latin typeface="Arial" panose="020B0604020202020204" pitchFamily="34" charset="0"/>
            </a:endParaRP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CB788AC1-FA67-4D67-B0C3-3A0E2AD2B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53F98E7C-824E-472E-865C-ADF991A19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46D5F4D2-2F19-4BAF-8D1B-824CCC4A1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FBEB960-DBEB-4224-B425-56F14A88D510}" type="slidenum">
              <a:rPr lang="en-US" altLang="en-US" sz="14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3080" name="Picture 8" descr="AN_L_h_w_cmyk">
            <a:extLst>
              <a:ext uri="{FF2B5EF4-FFF2-40B4-BE49-F238E27FC236}">
                <a16:creationId xmlns:a16="http://schemas.microsoft.com/office/drawing/2014/main" id="{DF5518B5-CCBD-4EF1-895D-4C13D3ABB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513513"/>
            <a:ext cx="114300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>
            <a:extLst>
              <a:ext uri="{FF2B5EF4-FFF2-40B4-BE49-F238E27FC236}">
                <a16:creationId xmlns:a16="http://schemas.microsoft.com/office/drawing/2014/main" id="{4D3F4F61-1757-41BF-98A8-1F030C390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9"/>
          <a:stretch>
            <a:fillRect/>
          </a:stretch>
        </p:blipFill>
        <p:spPr bwMode="auto">
          <a:xfrm>
            <a:off x="0" y="57912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35A4E7D7-5184-4952-ACE4-7137EBBDE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AN_L_h_w_cmyk">
            <a:extLst>
              <a:ext uri="{FF2B5EF4-FFF2-40B4-BE49-F238E27FC236}">
                <a16:creationId xmlns:a16="http://schemas.microsoft.com/office/drawing/2014/main" id="{95FD706F-0280-41E9-8CFB-A2F965372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6482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90622E1A-D4D5-4294-8115-21E6062D9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304800"/>
            <a:ext cx="23431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>
            <a:extLst>
              <a:ext uri="{FF2B5EF4-FFF2-40B4-BE49-F238E27FC236}">
                <a16:creationId xmlns:a16="http://schemas.microsoft.com/office/drawing/2014/main" id="{8A2DC132-2318-43D4-9F37-48090F008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8" b="7599"/>
          <a:stretch>
            <a:fillRect/>
          </a:stretch>
        </p:blipFill>
        <p:spPr bwMode="auto">
          <a:xfrm>
            <a:off x="228600" y="990600"/>
            <a:ext cx="8839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5">
            <a:extLst>
              <a:ext uri="{FF2B5EF4-FFF2-40B4-BE49-F238E27FC236}">
                <a16:creationId xmlns:a16="http://schemas.microsoft.com/office/drawing/2014/main" id="{E1AA94C1-7E06-4631-9267-5C02FDA23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009900"/>
            <a:ext cx="64222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spc="-5" dirty="0">
                <a:solidFill>
                  <a:srgbClr val="4C4C4C"/>
                </a:solidFill>
                <a:latin typeface="Arial"/>
                <a:cs typeface="Arial"/>
              </a:rPr>
              <a:t>Advanced 1031</a:t>
            </a:r>
            <a:r>
              <a:rPr lang="en-US" sz="2800" b="1" spc="-45" dirty="0">
                <a:solidFill>
                  <a:srgbClr val="4C4C4C"/>
                </a:solidFill>
                <a:latin typeface="Arial"/>
                <a:cs typeface="Arial"/>
              </a:rPr>
              <a:t> </a:t>
            </a:r>
            <a:r>
              <a:rPr lang="en-US" sz="2800" b="1" dirty="0">
                <a:solidFill>
                  <a:srgbClr val="4C4C4C"/>
                </a:solidFill>
                <a:latin typeface="Arial"/>
                <a:cs typeface="Arial"/>
              </a:rPr>
              <a:t>Exchange </a:t>
            </a:r>
            <a:r>
              <a:rPr lang="en-US" sz="2800" b="1" spc="-5" dirty="0">
                <a:solidFill>
                  <a:srgbClr val="4C4C4C"/>
                </a:solidFill>
                <a:latin typeface="Arial"/>
                <a:cs typeface="Arial"/>
              </a:rPr>
              <a:t>Strategies</a:t>
            </a:r>
            <a:endParaRPr lang="en-US" altLang="en-US" sz="1800" b="1" dirty="0">
              <a:solidFill>
                <a:srgbClr val="4D4D4D"/>
              </a:solidFill>
              <a:latin typeface="Arial" panose="020B0604020202020204" pitchFamily="34" charset="0"/>
            </a:endParaRPr>
          </a:p>
        </p:txBody>
      </p:sp>
      <p:sp>
        <p:nvSpPr>
          <p:cNvPr id="3087" name="Rectangle 17">
            <a:extLst>
              <a:ext uri="{FF2B5EF4-FFF2-40B4-BE49-F238E27FC236}">
                <a16:creationId xmlns:a16="http://schemas.microsoft.com/office/drawing/2014/main" id="{1D5411A1-6815-45F5-AF91-6ADE7EA2F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57505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sng">
                <a:solidFill>
                  <a:srgbClr val="4D4D4D"/>
                </a:solidFill>
                <a:latin typeface="Arial" panose="020B0604020202020204" pitchFamily="34" charset="0"/>
              </a:rPr>
              <a:t>Presented by:</a:t>
            </a:r>
          </a:p>
        </p:txBody>
      </p:sp>
      <p:pic>
        <p:nvPicPr>
          <p:cNvPr id="3088" name="Picture 18" descr="logo_anec">
            <a:extLst>
              <a:ext uri="{FF2B5EF4-FFF2-40B4-BE49-F238E27FC236}">
                <a16:creationId xmlns:a16="http://schemas.microsoft.com/office/drawing/2014/main" id="{A2F9660E-7777-430D-90F2-F74BD9E3D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46"/>
          <a:stretch>
            <a:fillRect/>
          </a:stretch>
        </p:blipFill>
        <p:spPr bwMode="auto">
          <a:xfrm>
            <a:off x="228600" y="152400"/>
            <a:ext cx="495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9" descr="transamerica">
            <a:extLst>
              <a:ext uri="{FF2B5EF4-FFF2-40B4-BE49-F238E27FC236}">
                <a16:creationId xmlns:a16="http://schemas.microsoft.com/office/drawing/2014/main" id="{DC1A6F04-D666-46CA-AF1A-07E71E02A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20" descr="building3">
            <a:extLst>
              <a:ext uri="{FF2B5EF4-FFF2-40B4-BE49-F238E27FC236}">
                <a16:creationId xmlns:a16="http://schemas.microsoft.com/office/drawing/2014/main" id="{D0204BF6-3BA6-4D89-960A-4B8355200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668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21" descr="emb center">
            <a:extLst>
              <a:ext uri="{FF2B5EF4-FFF2-40B4-BE49-F238E27FC236}">
                <a16:creationId xmlns:a16="http://schemas.microsoft.com/office/drawing/2014/main" id="{96DF31CA-AD9D-4158-B8E7-49188AC03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>
            <a:fillRect/>
          </a:stretch>
        </p:blipFill>
        <p:spPr bwMode="auto">
          <a:xfrm>
            <a:off x="8153400" y="1066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2" descr="house-4">
            <a:extLst>
              <a:ext uri="{FF2B5EF4-FFF2-40B4-BE49-F238E27FC236}">
                <a16:creationId xmlns:a16="http://schemas.microsoft.com/office/drawing/2014/main" id="{37F8FF5D-BEB9-43C1-AA29-C50BD2A8E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b="16667"/>
          <a:stretch>
            <a:fillRect/>
          </a:stretch>
        </p:blipFill>
        <p:spPr bwMode="auto">
          <a:xfrm>
            <a:off x="4114800" y="1066800"/>
            <a:ext cx="137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23" descr="money100_130">
            <a:extLst>
              <a:ext uri="{FF2B5EF4-FFF2-40B4-BE49-F238E27FC236}">
                <a16:creationId xmlns:a16="http://schemas.microsoft.com/office/drawing/2014/main" id="{AF75F9E4-4BB5-434B-982C-D7B0AA290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066800"/>
            <a:ext cx="1219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24" descr="tall buildings">
            <a:extLst>
              <a:ext uri="{FF2B5EF4-FFF2-40B4-BE49-F238E27FC236}">
                <a16:creationId xmlns:a16="http://schemas.microsoft.com/office/drawing/2014/main" id="{427974FF-CFE5-4671-9082-FF4ACC9EA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95" name="Object 25">
            <a:extLst>
              <a:ext uri="{FF2B5EF4-FFF2-40B4-BE49-F238E27FC236}">
                <a16:creationId xmlns:a16="http://schemas.microsoft.com/office/drawing/2014/main" id="{D73FBD3F-ED47-4230-8C53-2D28F8486A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2600" y="1066800"/>
          <a:ext cx="12192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1" name="Bitmap Image" r:id="rId16" imgW="3323810" imgH="961905" progId="Paint.Picture">
                  <p:embed/>
                </p:oleObj>
              </mc:Choice>
              <mc:Fallback>
                <p:oleObj name="Bitmap Image" r:id="rId16" imgW="3323810" imgH="961905" progId="Paint.Picture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61032"/>
                      <a:stretch>
                        <a:fillRect/>
                      </a:stretch>
                    </p:blipFill>
                    <p:spPr bwMode="auto">
                      <a:xfrm>
                        <a:off x="5562600" y="1066800"/>
                        <a:ext cx="121920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6" name="Rectangle 16">
            <a:extLst>
              <a:ext uri="{FF2B5EF4-FFF2-40B4-BE49-F238E27FC236}">
                <a16:creationId xmlns:a16="http://schemas.microsoft.com/office/drawing/2014/main" id="{5C818073-4748-470E-BAE0-E9373B8C5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75" y="3919538"/>
            <a:ext cx="4683125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4D4D4D"/>
                </a:solidFill>
                <a:latin typeface="Arial" panose="020B0604020202020204" pitchFamily="34" charset="0"/>
              </a:rPr>
              <a:t>Jeff Stechmann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4D4D4D"/>
                </a:solidFill>
                <a:latin typeface="Arial" panose="020B0604020202020204" pitchFamily="34" charset="0"/>
              </a:rPr>
              <a:t>Florida Business Development Director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4D4D4D"/>
                </a:solidFill>
                <a:latin typeface="Arial" panose="020B0604020202020204" pitchFamily="34" charset="0"/>
              </a:rPr>
              <a:t>Asset Exchange Company, LLC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4D4D4D"/>
                </a:solidFill>
                <a:latin typeface="Arial" panose="020B0604020202020204" pitchFamily="34" charset="0"/>
              </a:rPr>
              <a:t>(813) 999-2524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solidFill>
                <a:srgbClr val="4D4D4D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solidFill>
                <a:srgbClr val="4D4D4D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4D4D4D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4D4D4D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4D4D4D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4D4D4D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4D4D4D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1B575F-E3FC-41CF-96D9-5410C1E9F07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450" y="3756025"/>
            <a:ext cx="1054100" cy="7905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7420D65A-520E-4D67-B0C8-E3127BF1E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5867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Who can do a 1031 Exchange?</a:t>
            </a:r>
          </a:p>
        </p:txBody>
      </p:sp>
      <p:sp>
        <p:nvSpPr>
          <p:cNvPr id="15363" name="Rectangle 5">
            <a:extLst>
              <a:ext uri="{FF2B5EF4-FFF2-40B4-BE49-F238E27FC236}">
                <a16:creationId xmlns:a16="http://schemas.microsoft.com/office/drawing/2014/main" id="{3C311D3E-A05A-4727-91B5-01F18E706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1295400"/>
            <a:ext cx="8001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b="1" u="sng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solidFill>
                  <a:srgbClr val="00B0F0"/>
                </a:solidFill>
                <a:cs typeface="Times New Roman" panose="02020603050405020304" pitchFamily="18" charset="0"/>
              </a:rPr>
              <a:t>Taxpayer who sells must be the same taxpayer who buys!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1800" dirty="0"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1800" dirty="0">
                <a:cs typeface="Times New Roman" panose="02020603050405020304" pitchFamily="18" charset="0"/>
              </a:rPr>
              <a:t>Individuals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1600" dirty="0">
                <a:cs typeface="Times New Roman" panose="02020603050405020304" pitchFamily="18" charset="0"/>
              </a:rPr>
              <a:t>Individual persons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1600" dirty="0">
                <a:cs typeface="Times New Roman" panose="02020603050405020304" pitchFamily="18" charset="0"/>
              </a:rPr>
              <a:t>Husband and Wife – If spouse acquires property when single, spouse is the tax payer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sz="18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1800" dirty="0">
                <a:cs typeface="Times New Roman" panose="02020603050405020304" pitchFamily="18" charset="0"/>
              </a:rPr>
              <a:t>Tenant in common owners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sz="18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1800" dirty="0">
                <a:cs typeface="Times New Roman" panose="02020603050405020304" pitchFamily="18" charset="0"/>
              </a:rPr>
              <a:t>Limited Liability Companies (LLC’s) &amp; Partnerships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1600" dirty="0">
                <a:cs typeface="Times New Roman" panose="02020603050405020304" pitchFamily="18" charset="0"/>
              </a:rPr>
              <a:t>Single member LLC – Individual is tax payer if disregarded entity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1600" dirty="0">
                <a:cs typeface="Times New Roman" panose="02020603050405020304" pitchFamily="18" charset="0"/>
              </a:rPr>
              <a:t>Multi member LLC – LLC is tax payer, regarded entity - LLC owns property not individual partners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sz="18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1800" dirty="0">
                <a:cs typeface="Times New Roman" panose="02020603050405020304" pitchFamily="18" charset="0"/>
              </a:rPr>
              <a:t>Corporations – Corporation is tax payer not the shareholders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sz="18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1800" dirty="0">
                <a:cs typeface="Times New Roman" panose="02020603050405020304" pitchFamily="18" charset="0"/>
              </a:rPr>
              <a:t>Trust – Revocable or Irrevocable Trust</a:t>
            </a:r>
          </a:p>
        </p:txBody>
      </p:sp>
    </p:spTree>
    <p:extLst>
      <p:ext uri="{BB962C8B-B14F-4D97-AF65-F5344CB8AC3E}">
        <p14:creationId xmlns:p14="http://schemas.microsoft.com/office/powerpoint/2010/main" val="1707720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7420D65A-520E-4D67-B0C8-E3127BF1E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5867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Partnership Exchanges</a:t>
            </a:r>
          </a:p>
        </p:txBody>
      </p:sp>
      <p:sp>
        <p:nvSpPr>
          <p:cNvPr id="15363" name="Rectangle 5">
            <a:extLst>
              <a:ext uri="{FF2B5EF4-FFF2-40B4-BE49-F238E27FC236}">
                <a16:creationId xmlns:a16="http://schemas.microsoft.com/office/drawing/2014/main" id="{3C311D3E-A05A-4727-91B5-01F18E706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" y="1219200"/>
            <a:ext cx="8001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b="1" u="sng" dirty="0"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1C3118-45ED-4CFA-B51A-2AE86C00EE11}"/>
              </a:ext>
            </a:extLst>
          </p:cNvPr>
          <p:cNvSpPr/>
          <p:nvPr/>
        </p:nvSpPr>
        <p:spPr>
          <a:xfrm>
            <a:off x="152400" y="1752600"/>
            <a:ext cx="8001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B0F0"/>
                </a:solidFill>
              </a:rPr>
              <a:t>A Partnership/LLC  Owns Real Property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00B0F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The Partnership/LLC is the owner of the real property not the individual partners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Some partners may want the partnership to stay together and do a 1031 exchange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Some partners may want to receive cash and pay the taxes owed.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73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7420D65A-520E-4D67-B0C8-E3127BF1E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5867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Partnership Exchanges</a:t>
            </a:r>
          </a:p>
        </p:txBody>
      </p:sp>
      <p:sp>
        <p:nvSpPr>
          <p:cNvPr id="15363" name="Rectangle 5">
            <a:extLst>
              <a:ext uri="{FF2B5EF4-FFF2-40B4-BE49-F238E27FC236}">
                <a16:creationId xmlns:a16="http://schemas.microsoft.com/office/drawing/2014/main" id="{3C311D3E-A05A-4727-91B5-01F18E706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" y="1219200"/>
            <a:ext cx="8001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b="1" u="sng" dirty="0"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1C3118-45ED-4CFA-B51A-2AE86C00EE11}"/>
              </a:ext>
            </a:extLst>
          </p:cNvPr>
          <p:cNvSpPr/>
          <p:nvPr/>
        </p:nvSpPr>
        <p:spPr>
          <a:xfrm>
            <a:off x="152400" y="17526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C48D49-4CFD-4595-B0C1-3210938C610E}"/>
              </a:ext>
            </a:extLst>
          </p:cNvPr>
          <p:cNvSpPr/>
          <p:nvPr/>
        </p:nvSpPr>
        <p:spPr>
          <a:xfrm>
            <a:off x="53340" y="1582340"/>
            <a:ext cx="838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B0F0"/>
                </a:solidFill>
              </a:rPr>
              <a:t>“Drop and Swap”</a:t>
            </a:r>
            <a:r>
              <a:rPr lang="en-US" dirty="0"/>
              <a:t>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Members “drop” the LLC and take title individually as tenants in common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Season the tenants in common ownership for 1-2 years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Sell “swap” the property and owners can do what they wish (sale or exchange) with their respective interests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B0F0"/>
                </a:solidFill>
              </a:rPr>
              <a:t>“Swap and Drop”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Sell “swap” the property as an LLC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Exchange into as many replacement properties as you have members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Season LLC Ownership of the replacements for 1-2 years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Members “drop” the LLC and distribute assets to members</a:t>
            </a:r>
          </a:p>
        </p:txBody>
      </p:sp>
    </p:spTree>
    <p:extLst>
      <p:ext uri="{BB962C8B-B14F-4D97-AF65-F5344CB8AC3E}">
        <p14:creationId xmlns:p14="http://schemas.microsoft.com/office/powerpoint/2010/main" val="517348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787A5714-8BCA-49A9-A26F-5165BD4EC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5867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Why is an Exchange Beneficial to Realtors?</a:t>
            </a:r>
          </a:p>
        </p:txBody>
      </p:sp>
      <p:sp>
        <p:nvSpPr>
          <p:cNvPr id="16387" name="Rectangle 5">
            <a:extLst>
              <a:ext uri="{FF2B5EF4-FFF2-40B4-BE49-F238E27FC236}">
                <a16:creationId xmlns:a16="http://schemas.microsoft.com/office/drawing/2014/main" id="{C75C916F-F27C-4F84-800C-5EFA944F8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19200"/>
            <a:ext cx="7239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3429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3429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3429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3429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A050AB-1CF6-4CC4-8714-9349CEACE663}"/>
              </a:ext>
            </a:extLst>
          </p:cNvPr>
          <p:cNvSpPr/>
          <p:nvPr/>
        </p:nvSpPr>
        <p:spPr>
          <a:xfrm>
            <a:off x="381000" y="1676400"/>
            <a:ext cx="7086600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Two Transactions - Two Commissions</a:t>
            </a:r>
          </a:p>
          <a:p>
            <a:pPr marL="395478" indent="-285750" eaLnBrk="1" hangingPunct="1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Equal of greater value - Larger Commissions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Seller of Clients replacement property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Clients 1031 Tax Savings Benefit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Proactive tool to find new non-owner occupied clients</a:t>
            </a:r>
          </a:p>
        </p:txBody>
      </p:sp>
    </p:spTree>
    <p:extLst>
      <p:ext uri="{BB962C8B-B14F-4D97-AF65-F5344CB8AC3E}">
        <p14:creationId xmlns:p14="http://schemas.microsoft.com/office/powerpoint/2010/main" val="3373451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898F8E2-0DEE-47D5-A096-D4403540BF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1031 Guidelines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411BF63-1D47-400F-8E2E-DC458C0F2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 eaLnBrk="1" hangingPunct="1">
              <a:buFontTx/>
              <a:buNone/>
            </a:pPr>
            <a:r>
              <a:rPr lang="en-US" altLang="en-US" b="1" u="sng">
                <a:cs typeface="Times New Roman" panose="02020603050405020304" pitchFamily="18" charset="0"/>
              </a:rPr>
              <a:t>Basic Requirements</a:t>
            </a:r>
            <a:endParaRPr lang="en-US" altLang="en-US" sz="2400">
              <a:latin typeface="Times" panose="02020603050405020304" pitchFamily="18" charset="0"/>
              <a:cs typeface="Times New Roman" panose="02020603050405020304" pitchFamily="18" charset="0"/>
            </a:endParaRPr>
          </a:p>
          <a:p>
            <a:pPr marL="381000" indent="-381000" eaLnBrk="1" hangingPunct="1">
              <a:buFont typeface="Wingdings" panose="05000000000000000000" pitchFamily="2" charset="2"/>
              <a:buChar char="Ø"/>
            </a:pPr>
            <a:r>
              <a:rPr lang="en-US" altLang="en-US">
                <a:cs typeface="Times New Roman" panose="02020603050405020304" pitchFamily="18" charset="0"/>
              </a:rPr>
              <a:t>Property Qualifications</a:t>
            </a:r>
          </a:p>
          <a:p>
            <a:pPr marL="381000" indent="-381000" eaLnBrk="1" hangingPunct="1">
              <a:buFont typeface="Wingdings" panose="05000000000000000000" pitchFamily="2" charset="2"/>
              <a:buChar char="Ø"/>
            </a:pPr>
            <a:r>
              <a:rPr lang="en-US" altLang="en-US">
                <a:cs typeface="Times New Roman" panose="02020603050405020304" pitchFamily="18" charset="0"/>
              </a:rPr>
              <a:t>Tax Deferral Requirements</a:t>
            </a:r>
          </a:p>
          <a:p>
            <a:pPr marL="381000" indent="-381000" eaLnBrk="1" hangingPunct="1">
              <a:buFont typeface="Wingdings" panose="05000000000000000000" pitchFamily="2" charset="2"/>
              <a:buChar char="Ø"/>
            </a:pPr>
            <a:r>
              <a:rPr lang="en-US" altLang="en-US">
                <a:cs typeface="Times New Roman" panose="02020603050405020304" pitchFamily="18" charset="0"/>
              </a:rPr>
              <a:t>Timeline</a:t>
            </a:r>
          </a:p>
          <a:p>
            <a:pPr marL="381000" indent="-381000" eaLnBrk="1" hangingPunct="1">
              <a:buFont typeface="Wingdings" panose="05000000000000000000" pitchFamily="2" charset="2"/>
              <a:buChar char="Ø"/>
            </a:pPr>
            <a:r>
              <a:rPr lang="en-US" altLang="en-US">
                <a:cs typeface="Times New Roman" panose="02020603050405020304" pitchFamily="18" charset="0"/>
              </a:rPr>
              <a:t>Identification Rules</a:t>
            </a:r>
          </a:p>
          <a:p>
            <a:pPr marL="381000" indent="-381000" eaLnBrk="1" hangingPunct="1"/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0347073-E028-4C1E-B377-70E8CF4020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Guideline #1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6626497-C409-48AB-9048-B10958C15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295400"/>
            <a:ext cx="7467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3429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685800" indent="-228600" defTabSz="3429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3429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3429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3429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b="1" u="sng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>
                <a:cs typeface="Times New Roman" panose="02020603050405020304" pitchFamily="18" charset="0"/>
              </a:rPr>
              <a:t>Property Qualifications</a:t>
            </a:r>
          </a:p>
          <a:p>
            <a:pPr lvl="1" eaLnBrk="1" hangingPunct="1">
              <a:buSzPct val="130000"/>
              <a:buFont typeface="Wingdings" panose="05000000000000000000" pitchFamily="2" charset="2"/>
              <a:buChar char="§"/>
            </a:pPr>
            <a:r>
              <a:rPr lang="en-US" sz="2000" dirty="0"/>
              <a:t>Any real property </a:t>
            </a:r>
            <a:r>
              <a:rPr lang="en-US" sz="2000" i="1" dirty="0"/>
              <a:t>held for productive use in a trade or business or for investment </a:t>
            </a:r>
            <a:r>
              <a:rPr lang="en-US" sz="2000" dirty="0"/>
              <a:t>– whether improved or unimproved – is considered “like-kind.”</a:t>
            </a:r>
          </a:p>
          <a:p>
            <a:pPr lvl="1" eaLnBrk="1" hangingPunct="1">
              <a:buSzPct val="130000"/>
              <a:buFont typeface="Wingdings" panose="05000000000000000000" pitchFamily="2" charset="2"/>
              <a:buChar char="§"/>
            </a:pPr>
            <a:r>
              <a:rPr lang="en-US" altLang="en-US" sz="2000" dirty="0">
                <a:cs typeface="Times New Roman" panose="02020603050405020304" pitchFamily="18" charset="0"/>
              </a:rPr>
              <a:t>Like kind – any real property for any other real property</a:t>
            </a:r>
          </a:p>
          <a:p>
            <a:pPr lvl="3" eaLnBrk="1" hangingPunct="1">
              <a:buSzPct val="130000"/>
              <a:buFont typeface="Wingdings" panose="05000000000000000000" pitchFamily="2" charset="2"/>
              <a:buChar char="Ø"/>
            </a:pPr>
            <a:r>
              <a:rPr lang="en-US" altLang="en-US" sz="2000" dirty="0">
                <a:cs typeface="Times New Roman" panose="02020603050405020304" pitchFamily="18" charset="0"/>
              </a:rPr>
              <a:t>Any Domestic Property</a:t>
            </a:r>
          </a:p>
          <a:p>
            <a:pPr eaLnBrk="1" hangingPunct="1">
              <a:buFontTx/>
              <a:buNone/>
            </a:pPr>
            <a:endParaRPr lang="en-US" altLang="en-US" sz="1800" dirty="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1C7B4180-7AD1-48F6-B65D-392A967E1CEE}"/>
              </a:ext>
            </a:extLst>
          </p:cNvPr>
          <p:cNvGrpSpPr>
            <a:grpSpLocks/>
          </p:cNvGrpSpPr>
          <p:nvPr/>
        </p:nvGrpSpPr>
        <p:grpSpPr bwMode="auto">
          <a:xfrm>
            <a:off x="2162175" y="4248150"/>
            <a:ext cx="3400425" cy="2000250"/>
            <a:chOff x="1488" y="2256"/>
            <a:chExt cx="2142" cy="1260"/>
          </a:xfrm>
        </p:grpSpPr>
        <p:graphicFrame>
          <p:nvGraphicFramePr>
            <p:cNvPr id="13317" name="Object 2">
              <a:extLst>
                <a:ext uri="{FF2B5EF4-FFF2-40B4-BE49-F238E27FC236}">
                  <a16:creationId xmlns:a16="http://schemas.microsoft.com/office/drawing/2014/main" id="{DC75B1D4-9B75-4360-BC44-A8936C71907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36" y="2256"/>
            <a:ext cx="2094" cy="6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36" name="Bitmap Image" r:id="rId4" imgW="3323810" imgH="961905" progId="Paint.Picture">
                    <p:embed/>
                  </p:oleObj>
                </mc:Choice>
                <mc:Fallback>
                  <p:oleObj name="Bitmap Image" r:id="rId4" imgW="3323810" imgH="961905" progId="Paint.Picture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2256"/>
                          <a:ext cx="2094" cy="6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3318" name="Picture 6" descr="house-front">
              <a:extLst>
                <a:ext uri="{FF2B5EF4-FFF2-40B4-BE49-F238E27FC236}">
                  <a16:creationId xmlns:a16="http://schemas.microsoft.com/office/drawing/2014/main" id="{EED54C23-0E96-4CB2-965F-59F0A7EEDB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928"/>
              <a:ext cx="864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7" descr="building3">
              <a:extLst>
                <a:ext uri="{FF2B5EF4-FFF2-40B4-BE49-F238E27FC236}">
                  <a16:creationId xmlns:a16="http://schemas.microsoft.com/office/drawing/2014/main" id="{893D085C-C9A8-46B8-9ABB-490848B795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940"/>
              <a:ext cx="76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0" name="Line 8">
              <a:extLst>
                <a:ext uri="{FF2B5EF4-FFF2-40B4-BE49-F238E27FC236}">
                  <a16:creationId xmlns:a16="http://schemas.microsoft.com/office/drawing/2014/main" id="{0B9CA4D1-0EC9-46B0-9899-5F65699B10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0" y="2784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1" name="Line 9">
              <a:extLst>
                <a:ext uri="{FF2B5EF4-FFF2-40B4-BE49-F238E27FC236}">
                  <a16:creationId xmlns:a16="http://schemas.microsoft.com/office/drawing/2014/main" id="{FED1E829-CE62-487F-BBBC-7F05362F2F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316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0347073-E028-4C1E-B377-70E8CF4020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Guideline #1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6626497-C409-48AB-9048-B10958C15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295400"/>
            <a:ext cx="7467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3429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685800" indent="-228600" defTabSz="3429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3429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3429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3429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b="1" u="sng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>
                <a:cs typeface="Times New Roman" panose="02020603050405020304" pitchFamily="18" charset="0"/>
              </a:rPr>
              <a:t>Property Qualifications</a:t>
            </a:r>
          </a:p>
          <a:p>
            <a:pPr marL="914400" lvl="2" indent="0" eaLnBrk="1" hangingPunct="1">
              <a:buSzPct val="130000"/>
              <a:buNone/>
            </a:pPr>
            <a:endParaRPr lang="en-US" sz="2000" dirty="0"/>
          </a:p>
          <a:p>
            <a:pPr marL="914400" lvl="2" indent="0" eaLnBrk="1" hangingPunct="1">
              <a:buSzPct val="130000"/>
              <a:buNone/>
            </a:pPr>
            <a:r>
              <a:rPr lang="en-US" sz="2000" u="sng" dirty="0"/>
              <a:t>What Property is Excluded?</a:t>
            </a:r>
            <a:endParaRPr lang="en-US" u="sng" dirty="0">
              <a:solidFill>
                <a:srgbClr val="00B0F0"/>
              </a:solidFill>
            </a:endParaRPr>
          </a:p>
          <a:p>
            <a:endParaRPr lang="en-US" sz="800" dirty="0"/>
          </a:p>
          <a:p>
            <a:pPr lvl="1"/>
            <a:r>
              <a:rPr lang="en-US" sz="2200" dirty="0"/>
              <a:t>Primary Residence</a:t>
            </a:r>
          </a:p>
          <a:p>
            <a:pPr lvl="1"/>
            <a:r>
              <a:rPr lang="en-US" sz="2200" dirty="0"/>
              <a:t>Property Held for Sale</a:t>
            </a:r>
          </a:p>
          <a:p>
            <a:pPr lvl="1"/>
            <a:r>
              <a:rPr lang="en-US" sz="2200" dirty="0"/>
              <a:t>Dealer Property</a:t>
            </a:r>
          </a:p>
          <a:p>
            <a:pPr lvl="1"/>
            <a:r>
              <a:rPr lang="en-US" sz="2200" dirty="0"/>
              <a:t>Foreign property</a:t>
            </a:r>
          </a:p>
          <a:p>
            <a:pPr lvl="1"/>
            <a:endParaRPr lang="en-US" sz="2200" dirty="0"/>
          </a:p>
          <a:p>
            <a:pPr eaLnBrk="1" hangingPunct="1">
              <a:buFontTx/>
              <a:buNone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081122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3C52B61C-C2EB-4E84-8970-B41BAE72D4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Guideline #2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782106D-978C-4F5E-AE48-AAB7FC464A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>
                <a:cs typeface="Times New Roman" panose="02020603050405020304" pitchFamily="18" charset="0"/>
              </a:rPr>
              <a:t>Tax Deferral Requirements</a:t>
            </a:r>
          </a:p>
          <a:p>
            <a:pPr lvl="1" eaLnBrk="1" hangingPunct="1">
              <a:buSzPct val="130000"/>
              <a:buFont typeface="Wingdings" panose="05000000000000000000" pitchFamily="2" charset="2"/>
              <a:buChar char="§"/>
            </a:pPr>
            <a:r>
              <a:rPr lang="en-US" altLang="en-US" dirty="0">
                <a:cs typeface="Times New Roman" panose="02020603050405020304" pitchFamily="18" charset="0"/>
              </a:rPr>
              <a:t>Reinvest all of the net proceeds in property of equal or greater value.</a:t>
            </a:r>
          </a:p>
          <a:p>
            <a:pPr lvl="1" eaLnBrk="1" hangingPunct="1">
              <a:buSzPct val="130000"/>
              <a:buFont typeface="Wingdings" panose="05000000000000000000" pitchFamily="2" charset="2"/>
              <a:buChar char="§"/>
            </a:pPr>
            <a:r>
              <a:rPr lang="en-US" altLang="en-US" dirty="0">
                <a:cs typeface="Times New Roman" panose="02020603050405020304" pitchFamily="18" charset="0"/>
              </a:rPr>
              <a:t>Acquire an equal amount or greater debt.</a:t>
            </a:r>
          </a:p>
          <a:p>
            <a:pPr lvl="1" eaLnBrk="1" hangingPunct="1">
              <a:buSzPct val="130000"/>
              <a:buFont typeface="Wingdings" panose="05000000000000000000" pitchFamily="2" charset="2"/>
              <a:buChar char="§"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>
              <a:buSzPct val="130000"/>
              <a:buFont typeface="Wingdings" panose="05000000000000000000" pitchFamily="2" charset="2"/>
              <a:buChar char="§"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>
              <a:buSzPct val="130000"/>
              <a:buFont typeface="Wingdings" panose="05000000000000000000" pitchFamily="2" charset="2"/>
              <a:buChar char="§"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>
              <a:buSzPct val="130000"/>
              <a:buFont typeface="Wingdings" panose="05000000000000000000" pitchFamily="2" charset="2"/>
              <a:buChar char="§"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>
              <a:buSzPct val="130000"/>
              <a:buFont typeface="Wingdings" panose="05000000000000000000" pitchFamily="2" charset="2"/>
              <a:buChar char="§"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>
              <a:buSzPct val="130000"/>
              <a:buFont typeface="Wingdings" panose="05000000000000000000" pitchFamily="2" charset="2"/>
              <a:buChar char="§"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>
              <a:buSzPct val="130000"/>
              <a:buFont typeface="Wingdings" panose="05000000000000000000" pitchFamily="2" charset="2"/>
              <a:buChar char="§"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>
              <a:buSzPct val="130000"/>
              <a:buFont typeface="Wingdings" panose="05000000000000000000" pitchFamily="2" charset="2"/>
              <a:buChar char="§"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>
              <a:buSzPct val="130000"/>
              <a:buFont typeface="Wingdings" panose="05000000000000000000" pitchFamily="2" charset="2"/>
              <a:buChar char="v"/>
            </a:pPr>
            <a:r>
              <a:rPr lang="en-US" altLang="en-US" dirty="0">
                <a:cs typeface="Times New Roman" panose="02020603050405020304" pitchFamily="18" charset="0"/>
              </a:rPr>
              <a:t>QI holds the net proceeds on the Sellers behalf.</a:t>
            </a:r>
          </a:p>
          <a:p>
            <a:pPr eaLnBrk="1" hangingPunct="1"/>
            <a:endParaRPr lang="en-US" altLang="en-US" dirty="0"/>
          </a:p>
        </p:txBody>
      </p:sp>
      <p:grpSp>
        <p:nvGrpSpPr>
          <p:cNvPr id="26628" name="Group 24">
            <a:extLst>
              <a:ext uri="{FF2B5EF4-FFF2-40B4-BE49-F238E27FC236}">
                <a16:creationId xmlns:a16="http://schemas.microsoft.com/office/drawing/2014/main" id="{4B4B0FEF-BE87-4647-8EFF-510C88B48B79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3352800"/>
            <a:ext cx="5562600" cy="2022475"/>
            <a:chOff x="576" y="2112"/>
            <a:chExt cx="3504" cy="1274"/>
          </a:xfrm>
        </p:grpSpPr>
        <p:pic>
          <p:nvPicPr>
            <p:cNvPr id="26629" name="Picture 25">
              <a:extLst>
                <a:ext uri="{FF2B5EF4-FFF2-40B4-BE49-F238E27FC236}">
                  <a16:creationId xmlns:a16="http://schemas.microsoft.com/office/drawing/2014/main" id="{36A93F7C-BB23-4EF5-99D7-5BA3E0E1B3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9" t="27083" r="51563" b="52084"/>
            <a:stretch>
              <a:fillRect/>
            </a:stretch>
          </p:blipFill>
          <p:spPr bwMode="auto">
            <a:xfrm>
              <a:off x="576" y="2112"/>
              <a:ext cx="3504" cy="1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0" name="Rectangle 26">
              <a:extLst>
                <a:ext uri="{FF2B5EF4-FFF2-40B4-BE49-F238E27FC236}">
                  <a16:creationId xmlns:a16="http://schemas.microsoft.com/office/drawing/2014/main" id="{DA5619B2-4A66-4BF1-B093-3BCCAEC55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112"/>
              <a:ext cx="110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6267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6ADA3BC-DBEC-4D95-BD7C-9C53035AB9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Guideline #2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23D12EB-C743-4A68-AB29-C2C5D92B00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72400" cy="3886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>
                <a:cs typeface="Times New Roman" panose="02020603050405020304" pitchFamily="18" charset="0"/>
              </a:rPr>
              <a:t>Tax Deferral Requirements</a:t>
            </a:r>
          </a:p>
          <a:p>
            <a:pPr lvl="1" eaLnBrk="1" hangingPunct="1">
              <a:buSzPct val="130000"/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Reinvest all of the net proceeds in property of equal or greater value.</a:t>
            </a:r>
          </a:p>
          <a:p>
            <a:pPr lvl="1" eaLnBrk="1" hangingPunct="1">
              <a:buSzPct val="130000"/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Acquire an equal amount or greater debt.</a:t>
            </a:r>
          </a:p>
          <a:p>
            <a:pPr marL="0" indent="0" algn="ctr" eaLnBrk="1" hangingPunct="1">
              <a:buNone/>
            </a:pPr>
            <a:endParaRPr lang="en-US" altLang="en-US" b="1" dirty="0"/>
          </a:p>
          <a:p>
            <a:pPr marL="0" indent="0" algn="ctr" eaLnBrk="1" hangingPunct="1">
              <a:buNone/>
            </a:pPr>
            <a:r>
              <a:rPr lang="en-US" altLang="en-US" b="1" dirty="0"/>
              <a:t>The Exchange Equation</a:t>
            </a:r>
          </a:p>
          <a:p>
            <a:pPr eaLnBrk="1" hangingPunct="1"/>
            <a:endParaRPr lang="en-US" alt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1AB85F5-DCF6-46F5-A7C4-19405FFFCD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344264"/>
              </p:ext>
            </p:extLst>
          </p:nvPr>
        </p:nvGraphicFramePr>
        <p:xfrm>
          <a:off x="304801" y="3810000"/>
          <a:ext cx="8000999" cy="191325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{125E5076-3810-47DD-B79F-674D7AD40C01}</a:tableStyleId>
              </a:tblPr>
              <a:tblGrid>
                <a:gridCol w="1839311">
                  <a:extLst>
                    <a:ext uri="{9D8B030D-6E8A-4147-A177-3AD203B41FA5}">
                      <a16:colId xmlns:a16="http://schemas.microsoft.com/office/drawing/2014/main" val="626849747"/>
                    </a:ext>
                  </a:extLst>
                </a:gridCol>
                <a:gridCol w="2161189">
                  <a:extLst>
                    <a:ext uri="{9D8B030D-6E8A-4147-A177-3AD203B41FA5}">
                      <a16:colId xmlns:a16="http://schemas.microsoft.com/office/drawing/2014/main" val="3357894071"/>
                    </a:ext>
                  </a:extLst>
                </a:gridCol>
                <a:gridCol w="2231600">
                  <a:extLst>
                    <a:ext uri="{9D8B030D-6E8A-4147-A177-3AD203B41FA5}">
                      <a16:colId xmlns:a16="http://schemas.microsoft.com/office/drawing/2014/main" val="1663419329"/>
                    </a:ext>
                  </a:extLst>
                </a:gridCol>
                <a:gridCol w="1768899">
                  <a:extLst>
                    <a:ext uri="{9D8B030D-6E8A-4147-A177-3AD203B41FA5}">
                      <a16:colId xmlns:a16="http://schemas.microsoft.com/office/drawing/2014/main" val="3163403688"/>
                    </a:ext>
                  </a:extLst>
                </a:gridCol>
              </a:tblGrid>
              <a:tr h="4381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89863" marR="89863" anchor="b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Relinquished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89863" marR="89863" anchor="b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Replacement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89863" marR="89863" anchor="b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Boot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89863" marR="89863" anchor="b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513940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Value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89863" marR="89863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$1,000,000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89863" marR="89863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$1,200,000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89863" marR="89863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89863" marR="89863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150154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 - Debt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89863" marR="89863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$300,000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89863" marR="89863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$550,000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89863" marR="89863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$ 0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89863" marR="89863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919181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 - Cost of Sale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89863" marR="89863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$50,000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89863" marR="89863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89863" marR="89863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89863" marR="89863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093808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Net Proceeds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89863" marR="89863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$650,000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89863" marR="89863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$650,000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89863" marR="89863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$ 0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89863" marR="89863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392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948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D5263A9-CC42-4C13-A4E9-5BA899D250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Boot!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DBA55C5-4011-402E-B018-D1820E50E3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772400" cy="1524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>
                <a:cs typeface="Times New Roman" panose="02020603050405020304" pitchFamily="18" charset="0"/>
              </a:rPr>
              <a:t>Tax Deferral Requirements</a:t>
            </a:r>
          </a:p>
          <a:p>
            <a:pPr lvl="1" eaLnBrk="1" hangingPunct="1">
              <a:buSzPct val="130000"/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Reinvest all of the net proceeds in property of equal or greater value.</a:t>
            </a:r>
          </a:p>
          <a:p>
            <a:pPr lvl="1" eaLnBrk="1" hangingPunct="1">
              <a:buSzPct val="130000"/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Acquire an equal amount or greater debt.</a:t>
            </a:r>
          </a:p>
          <a:p>
            <a:pPr eaLnBrk="1" hangingPunct="1"/>
            <a:endParaRPr lang="en-US" alt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1AB85F5-DCF6-46F5-A7C4-19405FFFCD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782114"/>
              </p:ext>
            </p:extLst>
          </p:nvPr>
        </p:nvGraphicFramePr>
        <p:xfrm>
          <a:off x="304801" y="2654684"/>
          <a:ext cx="8068614" cy="260311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{125E5076-3810-47DD-B79F-674D7AD40C01}</a:tableStyleId>
              </a:tblPr>
              <a:tblGrid>
                <a:gridCol w="2057399">
                  <a:extLst>
                    <a:ext uri="{9D8B030D-6E8A-4147-A177-3AD203B41FA5}">
                      <a16:colId xmlns:a16="http://schemas.microsoft.com/office/drawing/2014/main" val="626849747"/>
                    </a:ext>
                  </a:extLst>
                </a:gridCol>
                <a:gridCol w="2010716">
                  <a:extLst>
                    <a:ext uri="{9D8B030D-6E8A-4147-A177-3AD203B41FA5}">
                      <a16:colId xmlns:a16="http://schemas.microsoft.com/office/drawing/2014/main" val="3357894071"/>
                    </a:ext>
                  </a:extLst>
                </a:gridCol>
                <a:gridCol w="2231600">
                  <a:extLst>
                    <a:ext uri="{9D8B030D-6E8A-4147-A177-3AD203B41FA5}">
                      <a16:colId xmlns:a16="http://schemas.microsoft.com/office/drawing/2014/main" val="1663419329"/>
                    </a:ext>
                  </a:extLst>
                </a:gridCol>
                <a:gridCol w="1768899">
                  <a:extLst>
                    <a:ext uri="{9D8B030D-6E8A-4147-A177-3AD203B41FA5}">
                      <a16:colId xmlns:a16="http://schemas.microsoft.com/office/drawing/2014/main" val="3163403688"/>
                    </a:ext>
                  </a:extLst>
                </a:gridCol>
              </a:tblGrid>
              <a:tr h="47116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89863" marR="89863" anchor="b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Relinquished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89863" marR="89863" anchor="b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Replacement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89863" marR="89863" anchor="b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Boot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89863" marR="89863" anchor="b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513940"/>
                  </a:ext>
                </a:extLst>
              </a:tr>
              <a:tr h="39331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Value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89863" marR="89863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$1,000,000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89863" marR="89863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$800,000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89863" marR="89863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89863" marR="89863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150154"/>
                  </a:ext>
                </a:extLst>
              </a:tr>
              <a:tr h="40629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 - Debt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89863" marR="89863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$300,000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89863" marR="89863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$250,000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89863" marR="89863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$ 50,000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89863" marR="89863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919181"/>
                  </a:ext>
                </a:extLst>
              </a:tr>
              <a:tr h="39331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 - Closing Costs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89863" marR="89863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$50,000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89863" marR="89863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89863" marR="89863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89863" marR="89863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093808"/>
                  </a:ext>
                </a:extLst>
              </a:tr>
              <a:tr h="54571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Net Proceeds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89863" marR="89863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$650,000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89863" marR="89863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$550,000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89863" marR="89863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$ 100,000</a:t>
                      </a: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89863" marR="89863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92016"/>
                  </a:ext>
                </a:extLst>
              </a:tr>
              <a:tr h="39331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Total Boot</a:t>
                      </a:r>
                    </a:p>
                  </a:txBody>
                  <a:tcPr marL="89863" marR="89863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89863" marR="89863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89863" marR="89863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$ 150,000</a:t>
                      </a:r>
                    </a:p>
                  </a:txBody>
                  <a:tcPr marL="89863" marR="89863" anchor="b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28807990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96888FD-1ED7-433C-9EF3-DFAB5DEB9013}"/>
              </a:ext>
            </a:extLst>
          </p:cNvPr>
          <p:cNvCxnSpPr>
            <a:cxnSpLocks/>
          </p:cNvCxnSpPr>
          <p:nvPr/>
        </p:nvCxnSpPr>
        <p:spPr>
          <a:xfrm>
            <a:off x="1676400" y="5105400"/>
            <a:ext cx="4724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390" name="Rectangle 2">
            <a:extLst>
              <a:ext uri="{FF2B5EF4-FFF2-40B4-BE49-F238E27FC236}">
                <a16:creationId xmlns:a16="http://schemas.microsoft.com/office/drawing/2014/main" id="{BCAEDC61-A368-4C8B-B84B-4BD6C1537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418138"/>
            <a:ext cx="77724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36538" algn="l"/>
                <a:tab pos="119856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36538" algn="l"/>
                <a:tab pos="11985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36538" algn="l"/>
                <a:tab pos="11985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36538" algn="l"/>
                <a:tab pos="11985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36538" algn="l"/>
                <a:tab pos="11985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6538" algn="l"/>
                <a:tab pos="11985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6538" algn="l"/>
                <a:tab pos="11985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6538" algn="l"/>
                <a:tab pos="11985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6538" algn="l"/>
                <a:tab pos="11985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F0"/>
                </a:solidFill>
                <a:latin typeface="Arial" panose="020B0604020202020204" pitchFamily="34" charset="0"/>
              </a:rPr>
              <a:t>Analysis:</a:t>
            </a:r>
            <a:r>
              <a:rPr lang="en-US" altLang="en-US">
                <a:latin typeface="Arial" panose="020B0604020202020204" pitchFamily="34" charset="0"/>
              </a:rPr>
              <a:t> This results in a total of $150,000 in boot.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($50,000 in mortgage boot and $100,000 in cash boot = $150,000)</a:t>
            </a:r>
          </a:p>
        </p:txBody>
      </p:sp>
    </p:spTree>
    <p:extLst>
      <p:ext uri="{BB962C8B-B14F-4D97-AF65-F5344CB8AC3E}">
        <p14:creationId xmlns:p14="http://schemas.microsoft.com/office/powerpoint/2010/main" val="3935781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6A657F1-3C84-4AF8-85F9-B1E985121A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6858000" cy="685800"/>
          </a:xfrm>
        </p:spPr>
        <p:txBody>
          <a:bodyPr/>
          <a:lstStyle/>
          <a:p>
            <a:pPr eaLnBrk="1" hangingPunct="1"/>
            <a:r>
              <a:rPr lang="en-US" altLang="en-US" sz="3800"/>
              <a:t>Asset Exchange Company</a:t>
            </a:r>
          </a:p>
        </p:txBody>
      </p:sp>
      <p:sp>
        <p:nvSpPr>
          <p:cNvPr id="4100" name="Rectangle 19">
            <a:extLst>
              <a:ext uri="{FF2B5EF4-FFF2-40B4-BE49-F238E27FC236}">
                <a16:creationId xmlns:a16="http://schemas.microsoft.com/office/drawing/2014/main" id="{06A54BB4-CB5D-4F52-9625-1D940CB0F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362200"/>
            <a:ext cx="59436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1800" dirty="0">
                <a:latin typeface="Arial" panose="020B0604020202020204" pitchFamily="34" charset="0"/>
              </a:rPr>
              <a:t>In business since 2006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1800" dirty="0">
                <a:latin typeface="Arial" panose="020B0604020202020204" pitchFamily="34" charset="0"/>
              </a:rPr>
              <a:t>Conducted over 30,000 1031 Exchanges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1800" dirty="0">
                <a:latin typeface="Arial" panose="020B0604020202020204" pitchFamily="34" charset="0"/>
              </a:rPr>
              <a:t>National Qualified Intermediary “QI”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1800" dirty="0">
                <a:latin typeface="Arial" panose="020B0604020202020204" pitchFamily="34" charset="0"/>
              </a:rPr>
              <a:t>CA  Franchise Tax Board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1800" dirty="0">
                <a:latin typeface="Arial" panose="020B0604020202020204" pitchFamily="34" charset="0"/>
              </a:rPr>
              <a:t>Principle Owners over 20 Years in 1031 Business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1800" dirty="0">
                <a:latin typeface="Arial" panose="020B0604020202020204" pitchFamily="34" charset="0"/>
              </a:rPr>
              <a:t>Tax Attorney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US" altLang="en-US" sz="1800" dirty="0">
                <a:latin typeface="Arial" panose="020B0604020202020204" pitchFamily="34" charset="0"/>
              </a:rPr>
              <a:t>Free Audit Support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815D3C-60CF-4AE5-A99B-9EA89D6D6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433080"/>
            <a:ext cx="5055927" cy="70052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C1D6AAD-AD5B-4583-B5C5-E9868E83D2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Guideline #3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B1299AF-B616-460D-ACEC-256BDAD087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>
                <a:cs typeface="Times New Roman" panose="02020603050405020304" pitchFamily="18" charset="0"/>
              </a:rPr>
              <a:t>Timeline</a:t>
            </a:r>
          </a:p>
          <a:p>
            <a:pPr lvl="1" eaLnBrk="1" hangingPunct="1">
              <a:buSzPct val="130000"/>
              <a:buFont typeface="Wingdings" panose="05000000000000000000" pitchFamily="2" charset="2"/>
              <a:buChar char="§"/>
            </a:pPr>
            <a:r>
              <a:rPr lang="en-US" altLang="en-US">
                <a:cs typeface="Times New Roman" panose="02020603050405020304" pitchFamily="18" charset="0"/>
              </a:rPr>
              <a:t>180 days </a:t>
            </a:r>
          </a:p>
          <a:p>
            <a:pPr lvl="1" eaLnBrk="1" hangingPunct="1">
              <a:buSzPct val="130000"/>
              <a:buFont typeface="Wingdings" panose="05000000000000000000" pitchFamily="2" charset="2"/>
              <a:buChar char="§"/>
            </a:pPr>
            <a:r>
              <a:rPr lang="en-US" altLang="en-US">
                <a:cs typeface="Times New Roman" panose="02020603050405020304" pitchFamily="18" charset="0"/>
              </a:rPr>
              <a:t>45 day identification period.</a:t>
            </a:r>
          </a:p>
          <a:p>
            <a:pPr eaLnBrk="1" hangingPunct="1"/>
            <a:endParaRPr lang="en-US" altLang="en-US" sz="1800"/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4DF1BFA6-8355-4468-B4DF-811BA5E30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" y="4695825"/>
            <a:ext cx="1111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latin typeface="+mn-lt"/>
              </a:rPr>
              <a:t>Close of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Escrow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FFB84560-E010-4807-989F-8B8A55D60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699000"/>
            <a:ext cx="1711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latin typeface="+mn-lt"/>
              </a:rPr>
              <a:t>Identification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Letter Due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05ED5D8E-26DA-4929-9E4D-BF55183A4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8338" y="4695825"/>
            <a:ext cx="14303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latin typeface="+mn-lt"/>
              </a:rPr>
              <a:t>Exchange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Completed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F9CB00D-667E-45F9-9FED-01B998EBA824}"/>
              </a:ext>
            </a:extLst>
          </p:cNvPr>
          <p:cNvSpPr/>
          <p:nvPr/>
        </p:nvSpPr>
        <p:spPr>
          <a:xfrm>
            <a:off x="669925" y="4286250"/>
            <a:ext cx="7105650" cy="179388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B41FE10-AB7B-4B16-8466-B974F540D372}"/>
              </a:ext>
            </a:extLst>
          </p:cNvPr>
          <p:cNvSpPr>
            <a:spLocks noChangeAspect="1"/>
          </p:cNvSpPr>
          <p:nvPr/>
        </p:nvSpPr>
        <p:spPr>
          <a:xfrm>
            <a:off x="620713" y="4184650"/>
            <a:ext cx="282575" cy="323850"/>
          </a:xfrm>
          <a:prstGeom prst="ellipse">
            <a:avLst/>
          </a:prstGeom>
          <a:solidFill>
            <a:srgbClr val="FFC000"/>
          </a:solidFill>
          <a:ln w="50800">
            <a:solidFill>
              <a:srgbClr val="F6F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19D31EA-C942-4306-A865-1F2DCA6F76F3}"/>
              </a:ext>
            </a:extLst>
          </p:cNvPr>
          <p:cNvSpPr>
            <a:spLocks noChangeAspect="1"/>
          </p:cNvSpPr>
          <p:nvPr/>
        </p:nvSpPr>
        <p:spPr>
          <a:xfrm>
            <a:off x="3152775" y="4219575"/>
            <a:ext cx="282575" cy="323850"/>
          </a:xfrm>
          <a:prstGeom prst="ellipse">
            <a:avLst/>
          </a:prstGeom>
          <a:solidFill>
            <a:srgbClr val="FFC000"/>
          </a:solidFill>
          <a:ln w="50800">
            <a:solidFill>
              <a:srgbClr val="F6F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D831173-2DFF-4600-9C84-B1355F84CA96}"/>
              </a:ext>
            </a:extLst>
          </p:cNvPr>
          <p:cNvSpPr>
            <a:spLocks noChangeAspect="1"/>
          </p:cNvSpPr>
          <p:nvPr/>
        </p:nvSpPr>
        <p:spPr>
          <a:xfrm>
            <a:off x="7591425" y="4219575"/>
            <a:ext cx="282575" cy="323850"/>
          </a:xfrm>
          <a:prstGeom prst="ellipse">
            <a:avLst/>
          </a:prstGeom>
          <a:solidFill>
            <a:srgbClr val="FFC000"/>
          </a:solidFill>
          <a:ln w="50800">
            <a:solidFill>
              <a:srgbClr val="F6F1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5371" name="Rectangle 20">
            <a:extLst>
              <a:ext uri="{FF2B5EF4-FFF2-40B4-BE49-F238E27FC236}">
                <a16:creationId xmlns:a16="http://schemas.microsoft.com/office/drawing/2014/main" id="{5AD89BEF-AD05-4A53-878B-A3461124B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88" y="3586163"/>
            <a:ext cx="366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Dream Orphanage Rg"/>
              </a:rPr>
              <a:t>0</a:t>
            </a:r>
            <a:endParaRPr lang="en-CA" altLang="en-US" sz="3600">
              <a:latin typeface="Arial" panose="020B0604020202020204" pitchFamily="34" charset="0"/>
            </a:endParaRPr>
          </a:p>
        </p:txBody>
      </p:sp>
      <p:sp>
        <p:nvSpPr>
          <p:cNvPr id="15372" name="Rectangle 21">
            <a:extLst>
              <a:ext uri="{FF2B5EF4-FFF2-40B4-BE49-F238E27FC236}">
                <a16:creationId xmlns:a16="http://schemas.microsoft.com/office/drawing/2014/main" id="{69D820FB-1730-4F43-AA8A-53255F41D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713" y="3586163"/>
            <a:ext cx="550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Dream Orphanage Rg"/>
              </a:rPr>
              <a:t>45</a:t>
            </a:r>
            <a:endParaRPr lang="en-CA" altLang="en-US" sz="2800">
              <a:latin typeface="Arial" panose="020B0604020202020204" pitchFamily="34" charset="0"/>
            </a:endParaRPr>
          </a:p>
        </p:txBody>
      </p:sp>
      <p:sp>
        <p:nvSpPr>
          <p:cNvPr id="15373" name="Rectangle 22">
            <a:extLst>
              <a:ext uri="{FF2B5EF4-FFF2-40B4-BE49-F238E27FC236}">
                <a16:creationId xmlns:a16="http://schemas.microsoft.com/office/drawing/2014/main" id="{73516392-2210-4262-B742-ED3254B04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1238" y="3586163"/>
            <a:ext cx="727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Dream Orphanage Rg"/>
              </a:rPr>
              <a:t>180</a:t>
            </a:r>
            <a:endParaRPr lang="en-CA" altLang="en-US" sz="3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7D33F866-6C2C-44AE-90EB-ABA7217FB9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Guideline #4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D94EB4C-5ACC-4902-BCBA-E1EBF65B22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239000" cy="4267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>
                <a:cs typeface="Times New Roman" panose="02020603050405020304" pitchFamily="18" charset="0"/>
              </a:rPr>
              <a:t>Identification </a:t>
            </a:r>
          </a:p>
          <a:p>
            <a:pPr lvl="1" eaLnBrk="1" hangingPunct="1">
              <a:buSzPct val="130000"/>
              <a:buFont typeface="Wingdings" panose="05000000000000000000" pitchFamily="2" charset="2"/>
              <a:buChar char="§"/>
            </a:pPr>
            <a:r>
              <a:rPr lang="en-US" altLang="en-US" dirty="0">
                <a:cs typeface="Times New Roman" panose="02020603050405020304" pitchFamily="18" charset="0"/>
              </a:rPr>
              <a:t>3 Property Rule - Can</a:t>
            </a:r>
            <a:r>
              <a:rPr lang="en-US" dirty="0"/>
              <a:t> identify up to three properties without regard to the fair market value of those 3 properties.</a:t>
            </a:r>
          </a:p>
          <a:p>
            <a:pPr lvl="1" eaLnBrk="1" hangingPunct="1">
              <a:buSzPct val="130000"/>
              <a:buFont typeface="Wingdings" panose="05000000000000000000" pitchFamily="2" charset="2"/>
              <a:buChar char="§"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>
              <a:buSzPct val="130000"/>
              <a:buFont typeface="Wingdings" panose="05000000000000000000" pitchFamily="2" charset="2"/>
              <a:buChar char="§"/>
            </a:pPr>
            <a:r>
              <a:rPr lang="en-US" altLang="en-US" dirty="0">
                <a:cs typeface="Times New Roman" panose="02020603050405020304" pitchFamily="18" charset="0"/>
              </a:rPr>
              <a:t>200% Rule – Can </a:t>
            </a:r>
            <a:r>
              <a:rPr lang="en-US" dirty="0"/>
              <a:t>identify over 3 properties but can not exceed 200% or 2x the combined fair market value of the property being sold.</a:t>
            </a:r>
          </a:p>
          <a:p>
            <a:pPr lvl="1" eaLnBrk="1" hangingPunct="1">
              <a:buSzPct val="130000"/>
              <a:buFont typeface="Wingdings" panose="05000000000000000000" pitchFamily="2" charset="2"/>
              <a:buChar char="§"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>
              <a:buSzPct val="130000"/>
              <a:buFont typeface="Wingdings" panose="05000000000000000000" pitchFamily="2" charset="2"/>
              <a:buChar char="§"/>
            </a:pPr>
            <a:r>
              <a:rPr lang="en-US" altLang="en-US" dirty="0">
                <a:cs typeface="Times New Roman" panose="02020603050405020304" pitchFamily="18" charset="0"/>
              </a:rPr>
              <a:t>95% Rule – Can identify over 3 properties and exceed the 200% rule</a:t>
            </a:r>
            <a:r>
              <a:rPr lang="en-US" dirty="0"/>
              <a:t>, must acquire at least 95% of the value of all the properties identified.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DEE3BB4-0D2D-42A2-B4F9-33EDF697C6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Guideline #4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884DB0B-B194-4FE7-B196-53FF3971F85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b="1">
                <a:cs typeface="Times New Roman" panose="02020603050405020304" pitchFamily="18" charset="0"/>
              </a:rPr>
              <a:t>3 Property Rule</a:t>
            </a:r>
          </a:p>
        </p:txBody>
      </p:sp>
      <p:pic>
        <p:nvPicPr>
          <p:cNvPr id="17412" name="Picture 4" descr="building3">
            <a:extLst>
              <a:ext uri="{FF2B5EF4-FFF2-40B4-BE49-F238E27FC236}">
                <a16:creationId xmlns:a16="http://schemas.microsoft.com/office/drawing/2014/main" id="{28AB2A7C-63E3-4494-B682-CA740C37E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24050"/>
            <a:ext cx="1752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3" name="Object 2">
            <a:extLst>
              <a:ext uri="{FF2B5EF4-FFF2-40B4-BE49-F238E27FC236}">
                <a16:creationId xmlns:a16="http://schemas.microsoft.com/office/drawing/2014/main" id="{A4C49FCB-9024-4D1F-9A75-B0DD908A0E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5000" y="4876800"/>
          <a:ext cx="1752600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7" name="Bitmap Image" r:id="rId5" imgW="3323810" imgH="961905" progId="Paint.Picture">
                  <p:embed/>
                </p:oleObj>
              </mc:Choice>
              <mc:Fallback>
                <p:oleObj name="Bitmap Image" r:id="rId5" imgW="3323810" imgH="96190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1891"/>
                      <a:stretch>
                        <a:fillRect/>
                      </a:stretch>
                    </p:blipFill>
                    <p:spPr bwMode="auto">
                      <a:xfrm>
                        <a:off x="5715000" y="4876800"/>
                        <a:ext cx="1752600" cy="133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3">
            <a:extLst>
              <a:ext uri="{FF2B5EF4-FFF2-40B4-BE49-F238E27FC236}">
                <a16:creationId xmlns:a16="http://schemas.microsoft.com/office/drawing/2014/main" id="{E973C461-A3E3-434D-95AA-67DD3DC0D30A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5715000" y="3429000"/>
          <a:ext cx="1752600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8" name="Bitmap Image" r:id="rId7" imgW="3323810" imgH="961905" progId="Paint.Picture">
                  <p:embed/>
                </p:oleObj>
              </mc:Choice>
              <mc:Fallback>
                <p:oleObj name="Bitmap Image" r:id="rId7" imgW="3323810" imgH="96190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61032"/>
                      <a:stretch>
                        <a:fillRect/>
                      </a:stretch>
                    </p:blipFill>
                    <p:spPr bwMode="auto">
                      <a:xfrm>
                        <a:off x="5715000" y="3429000"/>
                        <a:ext cx="1752600" cy="130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Line 7">
            <a:extLst>
              <a:ext uri="{FF2B5EF4-FFF2-40B4-BE49-F238E27FC236}">
                <a16:creationId xmlns:a16="http://schemas.microsoft.com/office/drawing/2014/main" id="{D9A361BE-529C-4288-BEC9-4484855E7F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2743200"/>
            <a:ext cx="2667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Line 8">
            <a:extLst>
              <a:ext uri="{FF2B5EF4-FFF2-40B4-BE49-F238E27FC236}">
                <a16:creationId xmlns:a16="http://schemas.microsoft.com/office/drawing/2014/main" id="{F51905D9-F553-42BC-950D-860C65BAA19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8862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9">
            <a:extLst>
              <a:ext uri="{FF2B5EF4-FFF2-40B4-BE49-F238E27FC236}">
                <a16:creationId xmlns:a16="http://schemas.microsoft.com/office/drawing/2014/main" id="{0CBBB0E6-6AE7-4C05-A507-DF3C35FA8A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886200"/>
            <a:ext cx="2590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418" name="Picture 10" descr="house-7">
            <a:extLst>
              <a:ext uri="{FF2B5EF4-FFF2-40B4-BE49-F238E27FC236}">
                <a16:creationId xmlns:a16="http://schemas.microsoft.com/office/drawing/2014/main" id="{36921128-9BEF-4713-8EA4-E5819AFD6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3"/>
          <a:stretch>
            <a:fillRect/>
          </a:stretch>
        </p:blipFill>
        <p:spPr bwMode="auto">
          <a:xfrm>
            <a:off x="533400" y="2971800"/>
            <a:ext cx="1981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982FBE-4650-435A-ADA5-D33B0596C758}"/>
              </a:ext>
            </a:extLst>
          </p:cNvPr>
          <p:cNvSpPr/>
          <p:nvPr/>
        </p:nvSpPr>
        <p:spPr>
          <a:xfrm>
            <a:off x="826748" y="2349222"/>
            <a:ext cx="1354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>
                <a:cs typeface="Times New Roman" panose="02020603050405020304" pitchFamily="18" charset="0"/>
              </a:rPr>
              <a:t>$1M Sale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33FA20-B9AE-4319-8D75-7B43407C12D5}"/>
              </a:ext>
            </a:extLst>
          </p:cNvPr>
          <p:cNvSpPr/>
          <p:nvPr/>
        </p:nvSpPr>
        <p:spPr>
          <a:xfrm>
            <a:off x="760709" y="4971550"/>
            <a:ext cx="1906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>
                <a:cs typeface="Times New Roman" panose="02020603050405020304" pitchFamily="18" charset="0"/>
              </a:rPr>
              <a:t>$3M Identified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5736A4D-D8B4-4920-B0EA-75F1BE482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1225" y="2208213"/>
            <a:ext cx="815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 dirty="0">
                <a:latin typeface="Arial" panose="020B0604020202020204" pitchFamily="34" charset="0"/>
                <a:cs typeface="Times New Roman" panose="02020603050405020304" pitchFamily="18" charset="0"/>
              </a:rPr>
              <a:t>$1M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80D80EF2-C12A-4B37-868E-0EA14622F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6777" y="3882366"/>
            <a:ext cx="815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 dirty="0">
                <a:latin typeface="Arial" panose="020B0604020202020204" pitchFamily="34" charset="0"/>
                <a:cs typeface="Times New Roman" panose="02020603050405020304" pitchFamily="18" charset="0"/>
              </a:rPr>
              <a:t>$1M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F5A0FF7F-3815-4ABF-880C-156DF2857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6777" y="5357018"/>
            <a:ext cx="815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 dirty="0">
                <a:latin typeface="Arial" panose="020B0604020202020204" pitchFamily="34" charset="0"/>
                <a:cs typeface="Times New Roman" panose="02020603050405020304" pitchFamily="18" charset="0"/>
              </a:rPr>
              <a:t>$1M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71F8B1C-630B-4E2D-ACE8-3225DD1DEA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Guideline #4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FF2C7B8-F0DE-43C9-BD64-6B46A321F75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b="1">
                <a:cs typeface="Times New Roman" panose="02020603050405020304" pitchFamily="18" charset="0"/>
              </a:rPr>
              <a:t>200% Property Rule</a:t>
            </a:r>
          </a:p>
        </p:txBody>
      </p:sp>
      <p:graphicFrame>
        <p:nvGraphicFramePr>
          <p:cNvPr id="18436" name="Object 2">
            <a:extLst>
              <a:ext uri="{FF2B5EF4-FFF2-40B4-BE49-F238E27FC236}">
                <a16:creationId xmlns:a16="http://schemas.microsoft.com/office/drawing/2014/main" id="{5E9CFD38-A66B-4435-A865-63659BF1DBF0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838200" y="2935288"/>
          <a:ext cx="1905000" cy="141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0" name="Bitmap Image" r:id="rId4" imgW="3323810" imgH="961905" progId="Paint.Picture">
                  <p:embed/>
                </p:oleObj>
              </mc:Choice>
              <mc:Fallback>
                <p:oleObj name="Bitmap Image" r:id="rId4" imgW="3323810" imgH="96190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61032"/>
                      <a:stretch>
                        <a:fillRect/>
                      </a:stretch>
                    </p:blipFill>
                    <p:spPr bwMode="auto">
                      <a:xfrm>
                        <a:off x="838200" y="2935288"/>
                        <a:ext cx="1905000" cy="1414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Line 5">
            <a:extLst>
              <a:ext uri="{FF2B5EF4-FFF2-40B4-BE49-F238E27FC236}">
                <a16:creationId xmlns:a16="http://schemas.microsoft.com/office/drawing/2014/main" id="{B4A8F062-5E64-4AE6-B71A-C021AD4122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581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Line 6">
            <a:extLst>
              <a:ext uri="{FF2B5EF4-FFF2-40B4-BE49-F238E27FC236}">
                <a16:creationId xmlns:a16="http://schemas.microsoft.com/office/drawing/2014/main" id="{5F2C8569-B533-418F-9B93-305266A909A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54102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Line 7">
            <a:extLst>
              <a:ext uri="{FF2B5EF4-FFF2-40B4-BE49-F238E27FC236}">
                <a16:creationId xmlns:a16="http://schemas.microsoft.com/office/drawing/2014/main" id="{39675B56-1FC8-47A9-82C5-BCFCB77FA47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53340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Text Box 8">
            <a:extLst>
              <a:ext uri="{FF2B5EF4-FFF2-40B4-BE49-F238E27FC236}">
                <a16:creationId xmlns:a16="http://schemas.microsoft.com/office/drawing/2014/main" id="{76B36B3D-B669-48F6-B9DD-BA2744D17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5850" y="5486400"/>
            <a:ext cx="76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200%</a:t>
            </a:r>
          </a:p>
        </p:txBody>
      </p:sp>
      <p:sp>
        <p:nvSpPr>
          <p:cNvPr id="18441" name="AutoShape 9">
            <a:extLst>
              <a:ext uri="{FF2B5EF4-FFF2-40B4-BE49-F238E27FC236}">
                <a16:creationId xmlns:a16="http://schemas.microsoft.com/office/drawing/2014/main" id="{81EF68F6-5089-4A37-97FB-365E093BCB6B}"/>
              </a:ext>
            </a:extLst>
          </p:cNvPr>
          <p:cNvSpPr>
            <a:spLocks/>
          </p:cNvSpPr>
          <p:nvPr/>
        </p:nvSpPr>
        <p:spPr bwMode="auto">
          <a:xfrm>
            <a:off x="4648200" y="1828800"/>
            <a:ext cx="457200" cy="3429000"/>
          </a:xfrm>
          <a:prstGeom prst="lef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8442" name="Picture 10" descr="house-6">
            <a:extLst>
              <a:ext uri="{FF2B5EF4-FFF2-40B4-BE49-F238E27FC236}">
                <a16:creationId xmlns:a16="http://schemas.microsoft.com/office/drawing/2014/main" id="{E5798C76-0952-45FC-8D19-000577D99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295650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 descr="house-2">
            <a:extLst>
              <a:ext uri="{FF2B5EF4-FFF2-40B4-BE49-F238E27FC236}">
                <a16:creationId xmlns:a16="http://schemas.microsoft.com/office/drawing/2014/main" id="{3914514D-5A9C-4148-969A-D1240F5CB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076450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 descr="house-3">
            <a:extLst>
              <a:ext uri="{FF2B5EF4-FFF2-40B4-BE49-F238E27FC236}">
                <a16:creationId xmlns:a16="http://schemas.microsoft.com/office/drawing/2014/main" id="{1D602656-379C-4B2B-89F8-D14D92EE0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14800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 descr="house-4">
            <a:extLst>
              <a:ext uri="{FF2B5EF4-FFF2-40B4-BE49-F238E27FC236}">
                <a16:creationId xmlns:a16="http://schemas.microsoft.com/office/drawing/2014/main" id="{F2AEEFD4-29F4-4C7D-BB5E-DB8476450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81200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 descr="house-5">
            <a:extLst>
              <a:ext uri="{FF2B5EF4-FFF2-40B4-BE49-F238E27FC236}">
                <a16:creationId xmlns:a16="http://schemas.microsoft.com/office/drawing/2014/main" id="{E2C37D6E-DB82-4D90-AEAD-888DD944B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15D9E6-0C9E-47BD-A158-9DDE31A5BBD9}"/>
              </a:ext>
            </a:extLst>
          </p:cNvPr>
          <p:cNvSpPr/>
          <p:nvPr/>
        </p:nvSpPr>
        <p:spPr>
          <a:xfrm>
            <a:off x="990600" y="2377559"/>
            <a:ext cx="1354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>
                <a:cs typeface="Times New Roman" panose="02020603050405020304" pitchFamily="18" charset="0"/>
              </a:rPr>
              <a:t>$1M Sale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C6FF00-C721-4D78-9C4A-BE530A6974D3}"/>
              </a:ext>
            </a:extLst>
          </p:cNvPr>
          <p:cNvSpPr/>
          <p:nvPr/>
        </p:nvSpPr>
        <p:spPr>
          <a:xfrm>
            <a:off x="5832348" y="1436727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>
                <a:cs typeface="Times New Roman" panose="02020603050405020304" pitchFamily="18" charset="0"/>
              </a:rPr>
              <a:t>5 Identified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458B0D-BE42-4171-B273-1B62265FCE0B}"/>
              </a:ext>
            </a:extLst>
          </p:cNvPr>
          <p:cNvSpPr/>
          <p:nvPr/>
        </p:nvSpPr>
        <p:spPr>
          <a:xfrm>
            <a:off x="4648200" y="5898118"/>
            <a:ext cx="3624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>
                <a:cs typeface="Times New Roman" panose="02020603050405020304" pitchFamily="18" charset="0"/>
              </a:rPr>
              <a:t>$Can’t exceed $2M Combined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71F8B1C-630B-4E2D-ACE8-3225DD1DEA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Guideline #4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FF2C7B8-F0DE-43C9-BD64-6B46A321F75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800" b="1" dirty="0">
                <a:cs typeface="Times New Roman" panose="02020603050405020304" pitchFamily="18" charset="0"/>
              </a:rPr>
              <a:t>95% Property Rule</a:t>
            </a:r>
          </a:p>
        </p:txBody>
      </p:sp>
      <p:graphicFrame>
        <p:nvGraphicFramePr>
          <p:cNvPr id="18436" name="Object 2">
            <a:extLst>
              <a:ext uri="{FF2B5EF4-FFF2-40B4-BE49-F238E27FC236}">
                <a16:creationId xmlns:a16="http://schemas.microsoft.com/office/drawing/2014/main" id="{5E9CFD38-A66B-4435-A865-63659BF1DBF0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838200" y="2935288"/>
          <a:ext cx="1905000" cy="141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3" name="Bitmap Image" r:id="rId4" imgW="3323810" imgH="961905" progId="Paint.Picture">
                  <p:embed/>
                </p:oleObj>
              </mc:Choice>
              <mc:Fallback>
                <p:oleObj name="Bitmap Image" r:id="rId4" imgW="3323810" imgH="961905" progId="Paint.Picture">
                  <p:embed/>
                  <p:pic>
                    <p:nvPicPr>
                      <p:cNvPr id="18436" name="Object 2">
                        <a:extLst>
                          <a:ext uri="{FF2B5EF4-FFF2-40B4-BE49-F238E27FC236}">
                            <a16:creationId xmlns:a16="http://schemas.microsoft.com/office/drawing/2014/main" id="{5E9CFD38-A66B-4435-A865-63659BF1DB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61032"/>
                      <a:stretch>
                        <a:fillRect/>
                      </a:stretch>
                    </p:blipFill>
                    <p:spPr bwMode="auto">
                      <a:xfrm>
                        <a:off x="838200" y="2935288"/>
                        <a:ext cx="1905000" cy="1414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Line 5">
            <a:extLst>
              <a:ext uri="{FF2B5EF4-FFF2-40B4-BE49-F238E27FC236}">
                <a16:creationId xmlns:a16="http://schemas.microsoft.com/office/drawing/2014/main" id="{B4A8F062-5E64-4AE6-B71A-C021AD4122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581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Line 6">
            <a:extLst>
              <a:ext uri="{FF2B5EF4-FFF2-40B4-BE49-F238E27FC236}">
                <a16:creationId xmlns:a16="http://schemas.microsoft.com/office/drawing/2014/main" id="{5F2C8569-B533-418F-9B93-305266A909A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54102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Line 7">
            <a:extLst>
              <a:ext uri="{FF2B5EF4-FFF2-40B4-BE49-F238E27FC236}">
                <a16:creationId xmlns:a16="http://schemas.microsoft.com/office/drawing/2014/main" id="{39675B56-1FC8-47A9-82C5-BCFCB77FA47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53340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Text Box 8">
            <a:extLst>
              <a:ext uri="{FF2B5EF4-FFF2-40B4-BE49-F238E27FC236}">
                <a16:creationId xmlns:a16="http://schemas.microsoft.com/office/drawing/2014/main" id="{76B36B3D-B669-48F6-B9DD-BA2744D17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5850" y="5486400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95%</a:t>
            </a:r>
          </a:p>
        </p:txBody>
      </p:sp>
      <p:sp>
        <p:nvSpPr>
          <p:cNvPr id="18441" name="AutoShape 9">
            <a:extLst>
              <a:ext uri="{FF2B5EF4-FFF2-40B4-BE49-F238E27FC236}">
                <a16:creationId xmlns:a16="http://schemas.microsoft.com/office/drawing/2014/main" id="{81EF68F6-5089-4A37-97FB-365E093BCB6B}"/>
              </a:ext>
            </a:extLst>
          </p:cNvPr>
          <p:cNvSpPr>
            <a:spLocks/>
          </p:cNvSpPr>
          <p:nvPr/>
        </p:nvSpPr>
        <p:spPr bwMode="auto">
          <a:xfrm>
            <a:off x="4648200" y="1828800"/>
            <a:ext cx="457200" cy="3429000"/>
          </a:xfrm>
          <a:prstGeom prst="leftBrace">
            <a:avLst>
              <a:gd name="adj1" fmla="val 6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8442" name="Picture 10" descr="house-6">
            <a:extLst>
              <a:ext uri="{FF2B5EF4-FFF2-40B4-BE49-F238E27FC236}">
                <a16:creationId xmlns:a16="http://schemas.microsoft.com/office/drawing/2014/main" id="{E5798C76-0952-45FC-8D19-000577D99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43" y="4493446"/>
            <a:ext cx="720757" cy="54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 descr="house-2">
            <a:extLst>
              <a:ext uri="{FF2B5EF4-FFF2-40B4-BE49-F238E27FC236}">
                <a16:creationId xmlns:a16="http://schemas.microsoft.com/office/drawing/2014/main" id="{3914514D-5A9C-4148-969A-D1240F5CB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3886200"/>
            <a:ext cx="698500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 descr="house-3">
            <a:extLst>
              <a:ext uri="{FF2B5EF4-FFF2-40B4-BE49-F238E27FC236}">
                <a16:creationId xmlns:a16="http://schemas.microsoft.com/office/drawing/2014/main" id="{1D602656-379C-4B2B-89F8-D14D92EE0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22" y="3243261"/>
            <a:ext cx="673078" cy="50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 descr="house-4">
            <a:extLst>
              <a:ext uri="{FF2B5EF4-FFF2-40B4-BE49-F238E27FC236}">
                <a16:creationId xmlns:a16="http://schemas.microsoft.com/office/drawing/2014/main" id="{F2AEEFD4-29F4-4C7D-BB5E-DB8476450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62149"/>
            <a:ext cx="673100" cy="50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 descr="house-5">
            <a:extLst>
              <a:ext uri="{FF2B5EF4-FFF2-40B4-BE49-F238E27FC236}">
                <a16:creationId xmlns:a16="http://schemas.microsoft.com/office/drawing/2014/main" id="{E2C37D6E-DB82-4D90-AEAD-888DD944B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09848"/>
            <a:ext cx="660400" cy="49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D1FA45-52DA-44BD-AB90-0016F1908E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71626" y="1991498"/>
            <a:ext cx="740555" cy="5134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D945A4-2776-4352-B774-C7399DF3E54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29825" y="2556880"/>
            <a:ext cx="782355" cy="5482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A47B77-F15E-40F8-864B-E8AA79DAE5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6000" y="3261825"/>
            <a:ext cx="716180" cy="5442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9415CA-B5DA-4FD0-802F-F429182E055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34944" y="3886200"/>
            <a:ext cx="777235" cy="5653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4B765F-D9B1-43A0-99D2-55DA9FAB80E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88244" y="4412609"/>
            <a:ext cx="823935" cy="6476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F0E332-ECF7-4057-B0CC-98197AA7D6F2}"/>
              </a:ext>
            </a:extLst>
          </p:cNvPr>
          <p:cNvSpPr/>
          <p:nvPr/>
        </p:nvSpPr>
        <p:spPr>
          <a:xfrm>
            <a:off x="5208201" y="1401297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>
                <a:cs typeface="Times New Roman" panose="02020603050405020304" pitchFamily="18" charset="0"/>
              </a:rPr>
              <a:t>10 Identified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C9D502-AF0C-4189-BE19-AEAE210FF49C}"/>
              </a:ext>
            </a:extLst>
          </p:cNvPr>
          <p:cNvSpPr/>
          <p:nvPr/>
        </p:nvSpPr>
        <p:spPr>
          <a:xfrm>
            <a:off x="990600" y="2372214"/>
            <a:ext cx="1354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>
                <a:cs typeface="Times New Roman" panose="02020603050405020304" pitchFamily="18" charset="0"/>
              </a:rPr>
              <a:t>$1M Sale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98A43C-9FAE-4C9C-BE1A-A3842984C5E5}"/>
              </a:ext>
            </a:extLst>
          </p:cNvPr>
          <p:cNvSpPr/>
          <p:nvPr/>
        </p:nvSpPr>
        <p:spPr>
          <a:xfrm>
            <a:off x="6845300" y="3164635"/>
            <a:ext cx="1431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>
                <a:cs typeface="Times New Roman" panose="02020603050405020304" pitchFamily="18" charset="0"/>
              </a:rPr>
              <a:t>$1M Each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F758F4-A217-49FF-BFC0-E1AC7AFCA8EA}"/>
              </a:ext>
            </a:extLst>
          </p:cNvPr>
          <p:cNvSpPr/>
          <p:nvPr/>
        </p:nvSpPr>
        <p:spPr>
          <a:xfrm>
            <a:off x="3657600" y="5791200"/>
            <a:ext cx="4599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>
                <a:cs typeface="Times New Roman" panose="02020603050405020304" pitchFamily="18" charset="0"/>
              </a:rPr>
              <a:t>$10M Identified, Need to acquire $9.5M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8E1C1F-B6CB-4732-8A1F-4F32886B0D18}"/>
              </a:ext>
            </a:extLst>
          </p:cNvPr>
          <p:cNvSpPr/>
          <p:nvPr/>
        </p:nvSpPr>
        <p:spPr>
          <a:xfrm>
            <a:off x="890018" y="4548743"/>
            <a:ext cx="2034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>
                <a:cs typeface="Times New Roman" panose="02020603050405020304" pitchFamily="18" charset="0"/>
              </a:rPr>
              <a:t>$10M Identified</a:t>
            </a:r>
          </a:p>
        </p:txBody>
      </p:sp>
    </p:spTree>
    <p:extLst>
      <p:ext uri="{BB962C8B-B14F-4D97-AF65-F5344CB8AC3E}">
        <p14:creationId xmlns:p14="http://schemas.microsoft.com/office/powerpoint/2010/main" val="3632404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3" descr="house-4">
            <a:extLst>
              <a:ext uri="{FF2B5EF4-FFF2-40B4-BE49-F238E27FC236}">
                <a16:creationId xmlns:a16="http://schemas.microsoft.com/office/drawing/2014/main" id="{038155FB-C021-4744-BE43-FDBC648E5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57400"/>
            <a:ext cx="2514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>
            <a:extLst>
              <a:ext uri="{FF2B5EF4-FFF2-40B4-BE49-F238E27FC236}">
                <a16:creationId xmlns:a16="http://schemas.microsoft.com/office/drawing/2014/main" id="{12612EAA-E504-45A7-B874-8F2583DA90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315200" cy="685800"/>
          </a:xfrm>
        </p:spPr>
        <p:txBody>
          <a:bodyPr/>
          <a:lstStyle/>
          <a:p>
            <a:pPr eaLnBrk="1" hangingPunct="1"/>
            <a:r>
              <a:rPr lang="en-US" altLang="en-US" sz="2800"/>
              <a:t>Reverse Exchanges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C6255D30-55BA-4A2D-801F-066B5A869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14400"/>
            <a:ext cx="5943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 2" panose="05020102010507070707" pitchFamily="18" charset="2"/>
              <a:buChar char="R"/>
            </a:pPr>
            <a:endParaRPr lang="en-US" altLang="en-US" b="1"/>
          </a:p>
          <a:p>
            <a:pPr eaLnBrk="1" hangingPunct="1"/>
            <a:r>
              <a:rPr lang="en-US" altLang="en-US"/>
              <a:t>Reverse Exchanges </a:t>
            </a:r>
          </a:p>
          <a:p>
            <a:pPr lvl="1" eaLnBrk="1" hangingPunct="1">
              <a:buFontTx/>
              <a:buChar char="•"/>
            </a:pPr>
            <a:r>
              <a:rPr lang="en-US" altLang="en-US" sz="1400"/>
              <a:t>Buy First, then sell </a:t>
            </a:r>
          </a:p>
          <a:p>
            <a:pPr eaLnBrk="1" hangingPunct="1"/>
            <a:endParaRPr lang="en-US" altLang="en-US"/>
          </a:p>
          <a:p>
            <a:pPr eaLnBrk="1" hangingPunct="1">
              <a:buFont typeface="Wingdings 2" panose="05020102010507070707" pitchFamily="18" charset="2"/>
              <a:buChar char="R"/>
            </a:pPr>
            <a:endParaRPr lang="en-US" altLang="en-US" b="1"/>
          </a:p>
          <a:p>
            <a:pPr lvl="2" eaLnBrk="1" hangingPunct="1">
              <a:buFont typeface="Wingdings 2" panose="05020102010507070707" pitchFamily="18" charset="2"/>
              <a:buChar char="R"/>
            </a:pPr>
            <a:endParaRPr lang="en-US" altLang="en-US" b="1"/>
          </a:p>
          <a:p>
            <a:pPr eaLnBrk="1" hangingPunct="1">
              <a:buFont typeface="Wingdings 2" panose="05020102010507070707" pitchFamily="18" charset="2"/>
              <a:buChar char="R"/>
            </a:pPr>
            <a:endParaRPr lang="en-US" altLang="en-US" b="1"/>
          </a:p>
          <a:p>
            <a:pPr eaLnBrk="1" hangingPunct="1">
              <a:buFont typeface="Wingdings 2" panose="05020102010507070707" pitchFamily="18" charset="2"/>
              <a:buChar char="R"/>
            </a:pPr>
            <a:endParaRPr lang="en-US" altLang="en-US" b="1"/>
          </a:p>
          <a:p>
            <a:pPr eaLnBrk="1" hangingPunct="1"/>
            <a:endParaRPr lang="en-US" altLang="en-US"/>
          </a:p>
        </p:txBody>
      </p:sp>
      <p:graphicFrame>
        <p:nvGraphicFramePr>
          <p:cNvPr id="26629" name="Object 2">
            <a:extLst>
              <a:ext uri="{FF2B5EF4-FFF2-40B4-BE49-F238E27FC236}">
                <a16:creationId xmlns:a16="http://schemas.microsoft.com/office/drawing/2014/main" id="{41C22BE5-9D5A-4362-9F05-B6B607A31DDE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838200" y="2155825"/>
          <a:ext cx="2286000" cy="169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9" name="Bitmap Image" r:id="rId5" imgW="3323810" imgH="961905" progId="Paint.Picture">
                  <p:embed/>
                </p:oleObj>
              </mc:Choice>
              <mc:Fallback>
                <p:oleObj name="Bitmap Image" r:id="rId5" imgW="3323810" imgH="96190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61032"/>
                      <a:stretch>
                        <a:fillRect/>
                      </a:stretch>
                    </p:blipFill>
                    <p:spPr bwMode="auto">
                      <a:xfrm>
                        <a:off x="838200" y="2155825"/>
                        <a:ext cx="2286000" cy="169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Line 5">
            <a:extLst>
              <a:ext uri="{FF2B5EF4-FFF2-40B4-BE49-F238E27FC236}">
                <a16:creationId xmlns:a16="http://schemas.microsoft.com/office/drawing/2014/main" id="{C6FF6A64-DB3F-4906-83B7-3DC7DD99BD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0480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Rectangle 3">
            <a:extLst>
              <a:ext uri="{FF2B5EF4-FFF2-40B4-BE49-F238E27FC236}">
                <a16:creationId xmlns:a16="http://schemas.microsoft.com/office/drawing/2014/main" id="{2D7BE9C8-B669-42DA-B86E-3D3BC4BBA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581400"/>
            <a:ext cx="3124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 2" panose="05020102010507070707" pitchFamily="18" charset="2"/>
              <a:buChar char="R"/>
            </a:pPr>
            <a:endParaRPr lang="en-US" altLang="en-US" b="1" dirty="0"/>
          </a:p>
          <a:p>
            <a:pPr lvl="1" eaLnBrk="1" hangingPunct="1">
              <a:buFontTx/>
              <a:buChar char="•"/>
            </a:pPr>
            <a:r>
              <a:rPr lang="en-US" altLang="en-US" sz="1400" dirty="0"/>
              <a:t>EAT/LLC warehouses the “replacement property”</a:t>
            </a:r>
          </a:p>
          <a:p>
            <a:pPr lvl="1" eaLnBrk="1" hangingPunct="1">
              <a:buFontTx/>
              <a:buChar char="•"/>
            </a:pPr>
            <a:r>
              <a:rPr lang="en-US" altLang="en-US" sz="1400" dirty="0"/>
              <a:t>Exchanger operates property under a </a:t>
            </a:r>
            <a:r>
              <a:rPr lang="en-US" altLang="en-US" sz="1400" dirty="0" err="1"/>
              <a:t>NNN</a:t>
            </a:r>
            <a:r>
              <a:rPr lang="en-US" altLang="en-US" sz="1400" dirty="0"/>
              <a:t> lease agreement</a:t>
            </a:r>
          </a:p>
          <a:p>
            <a:pPr lvl="1" eaLnBrk="1" hangingPunct="1">
              <a:buFontTx/>
              <a:buChar char="•"/>
            </a:pPr>
            <a:r>
              <a:rPr lang="en-US" altLang="en-US" sz="1400" dirty="0"/>
              <a:t>Exchanger takes title when relinquished property sells </a:t>
            </a:r>
          </a:p>
          <a:p>
            <a:pPr eaLnBrk="1" hangingPunct="1"/>
            <a:endParaRPr lang="en-US" altLang="en-US" dirty="0"/>
          </a:p>
          <a:p>
            <a:pPr eaLnBrk="1" hangingPunct="1">
              <a:buFont typeface="Wingdings 2" panose="05020102010507070707" pitchFamily="18" charset="2"/>
              <a:buChar char="R"/>
            </a:pPr>
            <a:endParaRPr lang="en-US" altLang="en-US" b="1" dirty="0"/>
          </a:p>
          <a:p>
            <a:pPr lvl="2" eaLnBrk="1" hangingPunct="1">
              <a:buFont typeface="Wingdings 2" panose="05020102010507070707" pitchFamily="18" charset="2"/>
              <a:buChar char="R"/>
            </a:pPr>
            <a:endParaRPr lang="en-US" altLang="en-US" b="1" dirty="0"/>
          </a:p>
          <a:p>
            <a:pPr eaLnBrk="1" hangingPunct="1">
              <a:buFont typeface="Wingdings 2" panose="05020102010507070707" pitchFamily="18" charset="2"/>
              <a:buChar char="R"/>
            </a:pPr>
            <a:endParaRPr lang="en-US" altLang="en-US" b="1" dirty="0"/>
          </a:p>
          <a:p>
            <a:pPr eaLnBrk="1" hangingPunct="1">
              <a:buFont typeface="Wingdings 2" panose="05020102010507070707" pitchFamily="18" charset="2"/>
              <a:buChar char="R"/>
            </a:pPr>
            <a:endParaRPr lang="en-US" altLang="en-US" b="1" dirty="0"/>
          </a:p>
          <a:p>
            <a:pPr eaLnBrk="1" hangingPunct="1"/>
            <a:endParaRPr lang="en-US" altLang="en-US" dirty="0"/>
          </a:p>
        </p:txBody>
      </p:sp>
      <p:sp>
        <p:nvSpPr>
          <p:cNvPr id="26632" name="TextBox 8">
            <a:extLst>
              <a:ext uri="{FF2B5EF4-FFF2-40B4-BE49-F238E27FC236}">
                <a16:creationId xmlns:a16="http://schemas.microsoft.com/office/drawing/2014/main" id="{1DFCA271-926A-431B-9670-5CCD3A14C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063" y="2133600"/>
            <a:ext cx="1684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Replacement </a:t>
            </a:r>
          </a:p>
        </p:txBody>
      </p:sp>
      <p:sp>
        <p:nvSpPr>
          <p:cNvPr id="26633" name="TextBox 9">
            <a:extLst>
              <a:ext uri="{FF2B5EF4-FFF2-40B4-BE49-F238E27FC236}">
                <a16:creationId xmlns:a16="http://schemas.microsoft.com/office/drawing/2014/main" id="{4F9D879A-4F24-427D-9579-B64E4D500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0263" y="2068513"/>
            <a:ext cx="1633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Relinquished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5CD9CEA-4E2B-4019-979B-8F31D3362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581400"/>
            <a:ext cx="3124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 2" panose="05020102010507070707" pitchFamily="18" charset="2"/>
              <a:buChar char="R"/>
            </a:pPr>
            <a:endParaRPr lang="en-US" altLang="en-US" b="1"/>
          </a:p>
          <a:p>
            <a:pPr lvl="1" eaLnBrk="1" hangingPunct="1">
              <a:buFontTx/>
              <a:buChar char="•"/>
            </a:pPr>
            <a:r>
              <a:rPr lang="en-US" altLang="en-US" sz="1400"/>
              <a:t>Relinquished property must sell within 180 days</a:t>
            </a:r>
          </a:p>
          <a:p>
            <a:pPr lvl="1" eaLnBrk="1" hangingPunct="1">
              <a:buFontTx/>
              <a:buChar char="•"/>
            </a:pPr>
            <a:r>
              <a:rPr lang="en-US" altLang="en-US" sz="1400"/>
              <a:t>Property sells, taxes deferred</a:t>
            </a:r>
          </a:p>
          <a:p>
            <a:pPr lvl="1" eaLnBrk="1" hangingPunct="1">
              <a:buFontTx/>
              <a:buChar char="•"/>
            </a:pPr>
            <a:r>
              <a:rPr lang="en-US" altLang="en-US" sz="1400"/>
              <a:t>Property does not sell, client owns 2 properties</a:t>
            </a:r>
          </a:p>
          <a:p>
            <a:pPr eaLnBrk="1" hangingPunct="1"/>
            <a:endParaRPr lang="en-US" altLang="en-US"/>
          </a:p>
          <a:p>
            <a:pPr eaLnBrk="1" hangingPunct="1">
              <a:buFont typeface="Wingdings 2" panose="05020102010507070707" pitchFamily="18" charset="2"/>
              <a:buChar char="R"/>
            </a:pPr>
            <a:endParaRPr lang="en-US" altLang="en-US" b="1"/>
          </a:p>
          <a:p>
            <a:pPr lvl="2" eaLnBrk="1" hangingPunct="1">
              <a:buFont typeface="Wingdings 2" panose="05020102010507070707" pitchFamily="18" charset="2"/>
              <a:buChar char="R"/>
            </a:pPr>
            <a:endParaRPr lang="en-US" altLang="en-US" b="1"/>
          </a:p>
          <a:p>
            <a:pPr eaLnBrk="1" hangingPunct="1">
              <a:buFont typeface="Wingdings 2" panose="05020102010507070707" pitchFamily="18" charset="2"/>
              <a:buChar char="R"/>
            </a:pPr>
            <a:endParaRPr lang="en-US" altLang="en-US" b="1"/>
          </a:p>
          <a:p>
            <a:pPr eaLnBrk="1" hangingPunct="1">
              <a:buFont typeface="Wingdings 2" panose="05020102010507070707" pitchFamily="18" charset="2"/>
              <a:buChar char="R"/>
            </a:pPr>
            <a:endParaRPr lang="en-US" altLang="en-US" b="1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E6076632-6D8C-479E-9368-96C2F911A0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Reverse Exchange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80191AC-C3DD-4C4F-AFF1-A05A0F845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579563"/>
            <a:ext cx="3467616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 u="sng" dirty="0">
                <a:latin typeface="Arial" panose="020B0604020202020204" pitchFamily="34" charset="0"/>
                <a:cs typeface="Times New Roman" panose="02020603050405020304" pitchFamily="18" charset="0"/>
              </a:rPr>
              <a:t>Why do a Reverse Exchange?</a:t>
            </a: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09742972-FAF3-4044-93FB-5AC92B6A1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57400"/>
            <a:ext cx="7010400" cy="457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sz="2200" b="1" dirty="0"/>
              <a:t>Positives</a:t>
            </a:r>
            <a:endParaRPr lang="en-US" altLang="en-US" sz="1600" dirty="0">
              <a:solidFill>
                <a:srgbClr val="4D4D4D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50000"/>
              </a:spcBef>
              <a:buSzPct val="130000"/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4D4D4D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Sellers Market – Need to act fast or your replacement property will be sold </a:t>
            </a:r>
          </a:p>
          <a:p>
            <a:pPr lvl="1" eaLnBrk="1" hangingPunct="1">
              <a:spcBef>
                <a:spcPct val="50000"/>
              </a:spcBef>
              <a:buSzPct val="130000"/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4D4D4D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Poor Planning – My property isn’t selling when I thought it should and I’ve already made an offer</a:t>
            </a:r>
          </a:p>
          <a:p>
            <a:pPr lvl="1">
              <a:buNone/>
            </a:pPr>
            <a:r>
              <a:rPr lang="en-US" sz="2200" dirty="0"/>
              <a:t> </a:t>
            </a:r>
          </a:p>
          <a:p>
            <a:r>
              <a:rPr lang="en-US" sz="2200" b="1" dirty="0"/>
              <a:t>Negatives</a:t>
            </a:r>
          </a:p>
          <a:p>
            <a:pPr lvl="1" eaLnBrk="1" hangingPunct="1">
              <a:spcBef>
                <a:spcPct val="50000"/>
              </a:spcBef>
              <a:buSzPct val="130000"/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4D4D4D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Lender may have issues lending to an EAT/LLC </a:t>
            </a:r>
          </a:p>
          <a:p>
            <a:pPr lvl="1" eaLnBrk="1" hangingPunct="1">
              <a:spcBef>
                <a:spcPct val="50000"/>
              </a:spcBef>
              <a:buSzPct val="130000"/>
              <a:buFont typeface="Wingdings" panose="05000000000000000000" pitchFamily="2" charset="2"/>
              <a:buChar char="§"/>
            </a:pPr>
            <a:r>
              <a:rPr lang="en-US" altLang="en-US" sz="1600" dirty="0">
                <a:solidFill>
                  <a:srgbClr val="4D4D4D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Need to sell relinquished property in 180 days</a:t>
            </a:r>
          </a:p>
          <a:p>
            <a:pPr marL="0" indent="0">
              <a:buNone/>
            </a:pPr>
            <a:endParaRPr lang="en-US" sz="1400" dirty="0"/>
          </a:p>
          <a:p>
            <a:pPr lvl="1" eaLnBrk="1" hangingPunct="1">
              <a:spcBef>
                <a:spcPct val="50000"/>
              </a:spcBef>
              <a:buSzPct val="130000"/>
              <a:buFont typeface="Wingdings" panose="05000000000000000000" pitchFamily="2" charset="2"/>
              <a:buChar char="§"/>
            </a:pPr>
            <a:endParaRPr lang="en-US" altLang="en-US" sz="1600" dirty="0">
              <a:solidFill>
                <a:srgbClr val="4D4D4D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50000"/>
              </a:spcBef>
              <a:buSzPct val="130000"/>
              <a:buFont typeface="Wingdings" panose="05000000000000000000" pitchFamily="2" charset="2"/>
              <a:buChar char="§"/>
            </a:pPr>
            <a:endParaRPr lang="en-US" altLang="en-US" sz="1600" dirty="0">
              <a:solidFill>
                <a:srgbClr val="4D4D4D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50000"/>
              </a:spcBef>
              <a:buSzPct val="130000"/>
              <a:buFont typeface="Wingdings" panose="05000000000000000000" pitchFamily="2" charset="2"/>
              <a:buChar char="§"/>
            </a:pPr>
            <a:endParaRPr lang="en-US" altLang="en-US" sz="1600" dirty="0">
              <a:solidFill>
                <a:srgbClr val="4D4D4D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393FF951-264E-41CE-9DB3-CAB9CAFA9E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315200" cy="685800"/>
          </a:xfrm>
        </p:spPr>
        <p:txBody>
          <a:bodyPr/>
          <a:lstStyle/>
          <a:p>
            <a:pPr eaLnBrk="1" hangingPunct="1"/>
            <a:r>
              <a:rPr lang="en-US" altLang="en-US" sz="2800"/>
              <a:t>Construction Exchanges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608DD49-88EF-4CD1-858D-8FB53F98F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14400"/>
            <a:ext cx="5943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 2" panose="05020102010507070707" pitchFamily="18" charset="2"/>
              <a:buChar char="R"/>
            </a:pPr>
            <a:endParaRPr lang="en-US" altLang="en-US" b="1"/>
          </a:p>
          <a:p>
            <a:pPr eaLnBrk="1" hangingPunct="1"/>
            <a:r>
              <a:rPr lang="en-US" altLang="en-US"/>
              <a:t>Construction Exchanges </a:t>
            </a:r>
          </a:p>
          <a:p>
            <a:pPr lvl="1" eaLnBrk="1" hangingPunct="1">
              <a:buFontTx/>
              <a:buChar char="•"/>
            </a:pPr>
            <a:r>
              <a:rPr lang="en-US" altLang="en-US" sz="1400"/>
              <a:t>Use 1031 Exchange Funds to improve/build a property</a:t>
            </a:r>
          </a:p>
          <a:p>
            <a:pPr eaLnBrk="1" hangingPunct="1"/>
            <a:endParaRPr lang="en-US" altLang="en-US"/>
          </a:p>
          <a:p>
            <a:pPr eaLnBrk="1" hangingPunct="1">
              <a:buFont typeface="Wingdings 2" panose="05020102010507070707" pitchFamily="18" charset="2"/>
              <a:buChar char="R"/>
            </a:pPr>
            <a:endParaRPr lang="en-US" altLang="en-US" b="1"/>
          </a:p>
          <a:p>
            <a:pPr lvl="2" eaLnBrk="1" hangingPunct="1">
              <a:buFont typeface="Wingdings 2" panose="05020102010507070707" pitchFamily="18" charset="2"/>
              <a:buChar char="R"/>
            </a:pPr>
            <a:endParaRPr lang="en-US" altLang="en-US" b="1"/>
          </a:p>
          <a:p>
            <a:pPr eaLnBrk="1" hangingPunct="1">
              <a:buFont typeface="Wingdings 2" panose="05020102010507070707" pitchFamily="18" charset="2"/>
              <a:buChar char="R"/>
            </a:pPr>
            <a:endParaRPr lang="en-US" altLang="en-US" b="1"/>
          </a:p>
          <a:p>
            <a:pPr eaLnBrk="1" hangingPunct="1">
              <a:buFont typeface="Wingdings 2" panose="05020102010507070707" pitchFamily="18" charset="2"/>
              <a:buChar char="R"/>
            </a:pPr>
            <a:endParaRPr lang="en-US" altLang="en-US" b="1"/>
          </a:p>
          <a:p>
            <a:pPr eaLnBrk="1" hangingPunct="1"/>
            <a:endParaRPr lang="en-US" altLang="en-US"/>
          </a:p>
        </p:txBody>
      </p:sp>
      <p:pic>
        <p:nvPicPr>
          <p:cNvPr id="7" name="Picture 13" descr="house-4">
            <a:extLst>
              <a:ext uri="{FF2B5EF4-FFF2-40B4-BE49-F238E27FC236}">
                <a16:creationId xmlns:a16="http://schemas.microsoft.com/office/drawing/2014/main" id="{730D3E6F-9AEC-4859-AC3D-81CC4BD12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54300"/>
            <a:ext cx="1770063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BBF67561-84D7-4A63-8A06-76F7BEBC6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3400" y="3676650"/>
            <a:ext cx="2514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 2" panose="05020102010507070707" pitchFamily="18" charset="2"/>
              <a:buChar char="R"/>
            </a:pPr>
            <a:endParaRPr lang="en-US" altLang="en-US" b="1" dirty="0"/>
          </a:p>
          <a:p>
            <a:pPr lvl="1" eaLnBrk="1" hangingPunct="1">
              <a:buFontTx/>
              <a:buChar char="•"/>
            </a:pPr>
            <a:r>
              <a:rPr lang="en-US" altLang="en-US" sz="1400" dirty="0"/>
              <a:t>Relinquished property sells</a:t>
            </a:r>
          </a:p>
          <a:p>
            <a:pPr lvl="1" eaLnBrk="1" hangingPunct="1">
              <a:buFontTx/>
              <a:buChar char="•"/>
            </a:pPr>
            <a:r>
              <a:rPr lang="en-US" altLang="en-US" sz="1400" dirty="0"/>
              <a:t>Net proceeds sent to QI</a:t>
            </a:r>
          </a:p>
          <a:p>
            <a:pPr lvl="1" eaLnBrk="1" hangingPunct="1">
              <a:buFontTx/>
              <a:buChar char="•"/>
            </a:pPr>
            <a:endParaRPr lang="en-US" altLang="en-US" sz="1400" dirty="0"/>
          </a:p>
          <a:p>
            <a:pPr eaLnBrk="1" hangingPunct="1"/>
            <a:endParaRPr lang="en-US" altLang="en-US" dirty="0"/>
          </a:p>
          <a:p>
            <a:pPr eaLnBrk="1" hangingPunct="1">
              <a:buFont typeface="Wingdings 2" panose="05020102010507070707" pitchFamily="18" charset="2"/>
              <a:buChar char="R"/>
            </a:pPr>
            <a:endParaRPr lang="en-US" altLang="en-US" b="1" dirty="0"/>
          </a:p>
          <a:p>
            <a:pPr lvl="2" eaLnBrk="1" hangingPunct="1">
              <a:buFont typeface="Wingdings 2" panose="05020102010507070707" pitchFamily="18" charset="2"/>
              <a:buChar char="R"/>
            </a:pPr>
            <a:endParaRPr lang="en-US" altLang="en-US" b="1" dirty="0"/>
          </a:p>
          <a:p>
            <a:pPr eaLnBrk="1" hangingPunct="1">
              <a:buFont typeface="Wingdings 2" panose="05020102010507070707" pitchFamily="18" charset="2"/>
              <a:buChar char="R"/>
            </a:pPr>
            <a:endParaRPr lang="en-US" altLang="en-US" b="1" dirty="0"/>
          </a:p>
          <a:p>
            <a:pPr eaLnBrk="1" hangingPunct="1">
              <a:buFont typeface="Wingdings 2" panose="05020102010507070707" pitchFamily="18" charset="2"/>
              <a:buChar char="R"/>
            </a:pPr>
            <a:endParaRPr lang="en-US" altLang="en-US" b="1" dirty="0"/>
          </a:p>
          <a:p>
            <a:pPr eaLnBrk="1" hangingPunct="1"/>
            <a:endParaRPr lang="en-US" altLang="en-US" dirty="0"/>
          </a:p>
        </p:txBody>
      </p:sp>
      <p:graphicFrame>
        <p:nvGraphicFramePr>
          <p:cNvPr id="55299" name="Object 2">
            <a:extLst>
              <a:ext uri="{FF2B5EF4-FFF2-40B4-BE49-F238E27FC236}">
                <a16:creationId xmlns:a16="http://schemas.microsoft.com/office/drawing/2014/main" id="{0FB5E618-B6D1-40BB-9C10-D3DB6E8C4C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2686050"/>
          <a:ext cx="190658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8" name="Bitmap Image" r:id="rId5" imgW="3323810" imgH="961905" progId="Paint.Picture">
                  <p:embed/>
                </p:oleObj>
              </mc:Choice>
              <mc:Fallback>
                <p:oleObj name="Bitmap Image" r:id="rId5" imgW="3323810" imgH="96190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1891"/>
                      <a:stretch>
                        <a:fillRect/>
                      </a:stretch>
                    </p:blipFill>
                    <p:spPr bwMode="auto">
                      <a:xfrm>
                        <a:off x="2286000" y="2686050"/>
                        <a:ext cx="1906588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AB3DC9DA-BDAD-48A6-8EE4-0F788B964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133850"/>
            <a:ext cx="2514600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 eaLnBrk="1" hangingPunct="1">
              <a:buFontTx/>
              <a:buChar char="•"/>
            </a:pPr>
            <a:r>
              <a:rPr lang="en-US" altLang="en-US" sz="1400" dirty="0"/>
              <a:t>EAT/LLC parks the replacement property”</a:t>
            </a:r>
          </a:p>
          <a:p>
            <a:pPr lvl="1" eaLnBrk="1" hangingPunct="1">
              <a:buFontTx/>
              <a:buChar char="•"/>
            </a:pPr>
            <a:r>
              <a:rPr lang="en-US" altLang="en-US" sz="1400" dirty="0"/>
              <a:t>QI holds remaining funds</a:t>
            </a:r>
          </a:p>
        </p:txBody>
      </p:sp>
      <p:pic>
        <p:nvPicPr>
          <p:cNvPr id="55301" name="Picture 5">
            <a:extLst>
              <a:ext uri="{FF2B5EF4-FFF2-40B4-BE49-F238E27FC236}">
                <a16:creationId xmlns:a16="http://schemas.microsoft.com/office/drawing/2014/main" id="{999467F6-DB83-4548-9ACF-2189BDEDB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7" t="31250" r="42290" b="31250"/>
          <a:stretch>
            <a:fillRect/>
          </a:stretch>
        </p:blipFill>
        <p:spPr bwMode="auto">
          <a:xfrm>
            <a:off x="4419600" y="2686050"/>
            <a:ext cx="20780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F0FB005-7395-4DBE-95D4-68D7650BA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210050"/>
            <a:ext cx="2667000" cy="142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 eaLnBrk="1" hangingPunct="1">
              <a:buFontTx/>
              <a:buChar char="•"/>
            </a:pPr>
            <a:r>
              <a:rPr lang="en-US" altLang="en-US" sz="1400" dirty="0"/>
              <a:t>QI disburses all funds to contractors</a:t>
            </a:r>
          </a:p>
          <a:p>
            <a:pPr lvl="1" eaLnBrk="1" hangingPunct="1">
              <a:buFontTx/>
              <a:buChar char="•"/>
            </a:pPr>
            <a:r>
              <a:rPr lang="en-US" altLang="en-US" sz="1400" dirty="0"/>
              <a:t>Exchanger manages all construction</a:t>
            </a:r>
          </a:p>
        </p:txBody>
      </p:sp>
      <p:graphicFrame>
        <p:nvGraphicFramePr>
          <p:cNvPr id="55302" name="Object 6">
            <a:extLst>
              <a:ext uri="{FF2B5EF4-FFF2-40B4-BE49-F238E27FC236}">
                <a16:creationId xmlns:a16="http://schemas.microsoft.com/office/drawing/2014/main" id="{70D29359-3107-41EA-9CCA-3B4BE432A5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05600" y="2686050"/>
          <a:ext cx="2057400" cy="152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9" name="Bitmap Image" r:id="rId8" imgW="3323810" imgH="961905" progId="Paint.Picture">
                  <p:embed/>
                </p:oleObj>
              </mc:Choice>
              <mc:Fallback>
                <p:oleObj name="Bitmap Image" r:id="rId8" imgW="3323810" imgH="961905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61032"/>
                      <a:stretch>
                        <a:fillRect/>
                      </a:stretch>
                    </p:blipFill>
                    <p:spPr bwMode="auto">
                      <a:xfrm>
                        <a:off x="6705600" y="2686050"/>
                        <a:ext cx="2057400" cy="152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28D99FCC-A0FD-4F28-8A15-A9D03F32A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260850"/>
            <a:ext cx="2971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1" eaLnBrk="1" hangingPunct="1">
              <a:buFontTx/>
              <a:buChar char="•"/>
            </a:pPr>
            <a:r>
              <a:rPr lang="en-US" altLang="en-US" sz="1400" dirty="0"/>
              <a:t>EAT/LL transfers new/improved </a:t>
            </a:r>
            <a:br>
              <a:rPr lang="en-US" altLang="en-US" sz="1400" dirty="0"/>
            </a:br>
            <a:r>
              <a:rPr lang="en-US" altLang="en-US" sz="1400" dirty="0"/>
              <a:t>property to Exchanger by day 180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94A018D-8B32-42E2-9F60-EDF828FABB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315200" cy="685800"/>
          </a:xfrm>
        </p:spPr>
        <p:txBody>
          <a:bodyPr/>
          <a:lstStyle/>
          <a:p>
            <a:pPr eaLnBrk="1" hangingPunct="1"/>
            <a:r>
              <a:rPr lang="en-US" altLang="en-US" sz="3200"/>
              <a:t>No Appreciation Exchanges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FB4A8F0D-8DF3-4514-BBF1-87217EB8C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19200"/>
            <a:ext cx="5943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 2" panose="05020102010507070707" pitchFamily="18" charset="2"/>
              <a:buChar char="R"/>
            </a:pPr>
            <a:endParaRPr lang="en-US" altLang="en-US" b="1"/>
          </a:p>
          <a:p>
            <a:pPr eaLnBrk="1" hangingPunct="1">
              <a:buFontTx/>
              <a:buNone/>
            </a:pPr>
            <a:r>
              <a:rPr lang="en-US" altLang="en-US" b="1" u="sng"/>
              <a:t>Example</a:t>
            </a:r>
          </a:p>
          <a:p>
            <a:pPr eaLnBrk="1" hangingPunct="1">
              <a:buFont typeface="Wingdings 2" panose="05020102010507070707" pitchFamily="18" charset="2"/>
              <a:buChar char="R"/>
            </a:pPr>
            <a:endParaRPr lang="en-US" altLang="en-US"/>
          </a:p>
          <a:p>
            <a:pPr eaLnBrk="1" hangingPunct="1">
              <a:buFont typeface="Wingdings 2" panose="05020102010507070707" pitchFamily="18" charset="2"/>
              <a:buChar char="R"/>
            </a:pPr>
            <a:endParaRPr lang="en-US" altLang="en-US" b="1"/>
          </a:p>
          <a:p>
            <a:pPr lvl="2" eaLnBrk="1" hangingPunct="1">
              <a:buFont typeface="Wingdings 2" panose="05020102010507070707" pitchFamily="18" charset="2"/>
              <a:buChar char="R"/>
            </a:pPr>
            <a:endParaRPr lang="en-US" altLang="en-US" b="1"/>
          </a:p>
          <a:p>
            <a:pPr eaLnBrk="1" hangingPunct="1">
              <a:buFont typeface="Wingdings 2" panose="05020102010507070707" pitchFamily="18" charset="2"/>
              <a:buChar char="R"/>
            </a:pPr>
            <a:endParaRPr lang="en-US" altLang="en-US" b="1"/>
          </a:p>
          <a:p>
            <a:pPr eaLnBrk="1" hangingPunct="1">
              <a:buFont typeface="Wingdings 2" panose="05020102010507070707" pitchFamily="18" charset="2"/>
              <a:buChar char="R"/>
            </a:pPr>
            <a:endParaRPr lang="en-US" altLang="en-US" b="1"/>
          </a:p>
          <a:p>
            <a:pPr eaLnBrk="1" hangingPunct="1"/>
            <a:endParaRPr lang="en-US" altLang="en-US"/>
          </a:p>
        </p:txBody>
      </p:sp>
      <p:sp>
        <p:nvSpPr>
          <p:cNvPr id="252932" name="Rectangle 4">
            <a:extLst>
              <a:ext uri="{FF2B5EF4-FFF2-40B4-BE49-F238E27FC236}">
                <a16:creationId xmlns:a16="http://schemas.microsoft.com/office/drawing/2014/main" id="{2612A5B1-A71A-4023-9252-BDAB6A463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057400"/>
            <a:ext cx="25892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 b="1" u="sng">
                <a:solidFill>
                  <a:srgbClr val="3333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Facts</a:t>
            </a:r>
            <a:r>
              <a:rPr lang="en-US" altLang="en-US" sz="1600" b="1">
                <a:solidFill>
                  <a:srgbClr val="3333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Times New Roman" panose="02020603050405020304" pitchFamily="18" charset="0"/>
              </a:rPr>
              <a:t>$1,000,000 purchase price</a:t>
            </a:r>
          </a:p>
          <a:p>
            <a:pPr eaLnBrk="1" hangingPunct="1"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Times New Roman" panose="02020603050405020304" pitchFamily="18" charset="0"/>
              </a:rPr>
              <a:t>$1,000,000 sales price</a:t>
            </a:r>
          </a:p>
        </p:txBody>
      </p:sp>
      <p:sp>
        <p:nvSpPr>
          <p:cNvPr id="252933" name="Rectangle 5">
            <a:extLst>
              <a:ext uri="{FF2B5EF4-FFF2-40B4-BE49-F238E27FC236}">
                <a16:creationId xmlns:a16="http://schemas.microsoft.com/office/drawing/2014/main" id="{0E6A8C9D-EC51-4E7A-AE40-2DD848593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276600"/>
            <a:ext cx="26209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 b="1" u="sng">
                <a:solidFill>
                  <a:srgbClr val="3333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Problem</a:t>
            </a:r>
            <a:r>
              <a:rPr lang="en-US" altLang="en-US" sz="1600" b="1">
                <a:solidFill>
                  <a:srgbClr val="3333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Times New Roman" panose="02020603050405020304" pitchFamily="18" charset="0"/>
              </a:rPr>
              <a:t>$200,000 depreciation</a:t>
            </a:r>
          </a:p>
          <a:p>
            <a:pPr eaLnBrk="1" hangingPunct="1"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Times New Roman" panose="02020603050405020304" pitchFamily="18" charset="0"/>
              </a:rPr>
              <a:t>- Depreciation lowers basis</a:t>
            </a:r>
          </a:p>
        </p:txBody>
      </p:sp>
      <p:sp>
        <p:nvSpPr>
          <p:cNvPr id="252934" name="Rectangle 6">
            <a:extLst>
              <a:ext uri="{FF2B5EF4-FFF2-40B4-BE49-F238E27FC236}">
                <a16:creationId xmlns:a16="http://schemas.microsoft.com/office/drawing/2014/main" id="{CE87D733-D045-4572-AE3C-E7D41E798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419600"/>
            <a:ext cx="353695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 b="1" u="sng" dirty="0">
                <a:solidFill>
                  <a:srgbClr val="3333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Tax Liability</a:t>
            </a:r>
            <a:r>
              <a:rPr lang="en-US" altLang="en-US" sz="1600" b="1" dirty="0">
                <a:solidFill>
                  <a:srgbClr val="3333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Times New Roman" panose="02020603050405020304" pitchFamily="18" charset="0"/>
              </a:rPr>
              <a:t>25% Depreciation Recapture Tax </a:t>
            </a:r>
          </a:p>
          <a:p>
            <a:pPr eaLnBrk="1" hangingPunct="1"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Times New Roman" panose="02020603050405020304" pitchFamily="18" charset="0"/>
              </a:rPr>
              <a:t>$50,000  federal depreciation tax bill </a:t>
            </a:r>
            <a:br>
              <a:rPr lang="en-US" altLang="en-US" sz="1600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en-US" altLang="en-US" sz="16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833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E6076632-6D8C-479E-9368-96C2F911A0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Vacation Home Exchanges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9DE2BF-ED00-4F72-87BC-112BA2FEA0CF}"/>
              </a:ext>
            </a:extLst>
          </p:cNvPr>
          <p:cNvSpPr/>
          <p:nvPr/>
        </p:nvSpPr>
        <p:spPr>
          <a:xfrm>
            <a:off x="533400" y="1447800"/>
            <a:ext cx="7315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Revenue Procedure 2008-16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Creates a safe harbor for vacation home exchanges.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IRS will consider a dwelling unit held for investment </a:t>
            </a:r>
            <a:br>
              <a:rPr lang="en-US" dirty="0"/>
            </a:br>
            <a:r>
              <a:rPr lang="en-US" dirty="0"/>
              <a:t>if certain requirements are met. </a:t>
            </a:r>
          </a:p>
          <a:p>
            <a:endParaRPr lang="en-US" dirty="0"/>
          </a:p>
          <a:p>
            <a:r>
              <a:rPr lang="en-US" dirty="0"/>
              <a:t>Requirements: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Must own the property for at least 24 months.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each 12 month period must.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Rent the property out at fair market value for at least 14 days.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use it personal for 14 days or 10 percent of the total time it was rented.</a:t>
            </a:r>
          </a:p>
        </p:txBody>
      </p:sp>
    </p:spTree>
    <p:extLst>
      <p:ext uri="{BB962C8B-B14F-4D97-AF65-F5344CB8AC3E}">
        <p14:creationId xmlns:p14="http://schemas.microsoft.com/office/powerpoint/2010/main" val="1877423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CE7974CB-B515-4310-85BB-B9A30AB23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5867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Why Exchange?</a:t>
            </a:r>
          </a:p>
        </p:txBody>
      </p:sp>
      <p:sp>
        <p:nvSpPr>
          <p:cNvPr id="7171" name="Rectangle 5">
            <a:extLst>
              <a:ext uri="{FF2B5EF4-FFF2-40B4-BE49-F238E27FC236}">
                <a16:creationId xmlns:a16="http://schemas.microsoft.com/office/drawing/2014/main" id="{FCDDB0C3-300A-4125-B387-E5E036B23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71600"/>
            <a:ext cx="7239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3429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3429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3429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3429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3429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b="1" u="sng" dirty="0">
                <a:cs typeface="Times New Roman" panose="02020603050405020304" pitchFamily="18" charset="0"/>
              </a:rPr>
              <a:t>Why Investors Exchange: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b="1" u="sng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b="1" dirty="0"/>
              <a:t>Tax Deferment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1/3 of total gain goes to pay taxes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dirty="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b="1" dirty="0"/>
              <a:t>Buy “MORE” Property</a:t>
            </a:r>
            <a:endParaRPr lang="en-US" altLang="en-US" sz="16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Utilize “saved/deferred taxes to leverage into a larger property with better cash flow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b="1" dirty="0"/>
              <a:t>Diversification &amp; Management Relief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Geographic diversification.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Multiple properties exchange into one property.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 b="1" i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b="1" dirty="0"/>
              <a:t>Estate Planning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No limit on how many times you can exchange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Step up in basis.</a:t>
            </a:r>
          </a:p>
        </p:txBody>
      </p:sp>
    </p:spTree>
    <p:extLst>
      <p:ext uri="{BB962C8B-B14F-4D97-AF65-F5344CB8AC3E}">
        <p14:creationId xmlns:p14="http://schemas.microsoft.com/office/powerpoint/2010/main" val="23263721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7B55D693-E0B8-42DF-97B9-C334F3A756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Contact Info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8E5E0C6-8554-449F-9A6B-B7761CAC94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u="sng" dirty="0"/>
              <a:t>Asset Exchange Company</a:t>
            </a:r>
          </a:p>
          <a:p>
            <a:pPr eaLnBrk="1" hangingPunct="1">
              <a:buFontTx/>
              <a:buNone/>
            </a:pPr>
            <a:endParaRPr lang="en-US" altLang="en-US" u="sng" dirty="0"/>
          </a:p>
          <a:p>
            <a:pPr eaLnBrk="1" hangingPunct="1">
              <a:buFontTx/>
              <a:buNone/>
            </a:pPr>
            <a:r>
              <a:rPr lang="en-US" altLang="en-US" dirty="0"/>
              <a:t>Contact: 	Jeff Stechmann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Direct:		813.999.2524 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Email:		</a:t>
            </a:r>
            <a:r>
              <a:rPr lang="en-US" altLang="en-US" dirty="0">
                <a:hlinkClick r:id="rId3"/>
              </a:rPr>
              <a:t>jeff@ax1031.com</a:t>
            </a: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Web:		www.ax1031.com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8444B4-7CD3-48D1-9FAE-69AC7C5DC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040" y="2316549"/>
            <a:ext cx="1581820" cy="11886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DA893FD-B3C3-44FA-9CA1-9A8A93AAB7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Tax Rates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F8E320-B8F8-4897-B0D6-47CED73469BE}"/>
              </a:ext>
            </a:extLst>
          </p:cNvPr>
          <p:cNvSpPr/>
          <p:nvPr/>
        </p:nvSpPr>
        <p:spPr>
          <a:xfrm>
            <a:off x="685800" y="3965138"/>
            <a:ext cx="6172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In 2013, 3.8% Medicare tax on all unearned income from interest, dividends, annuities, royalties, capital gains and rents for individuals who earn more than $200,000 annually and joint filers reporting more than $250,000.</a:t>
            </a:r>
            <a:br>
              <a:rPr lang="en-US" altLang="en-US" dirty="0"/>
            </a:br>
            <a:endParaRPr lang="en-US" altLang="en-US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Also subject to state income tax rates for states that collect state income taxes, non residents included.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DC82E34-6226-4277-9253-C4E739CFC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71600"/>
            <a:ext cx="8077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latin typeface="Verdana" pitchFamily="34" charset="0"/>
              </a:rPr>
              <a:t>Federal Taxes</a:t>
            </a:r>
            <a:br>
              <a:rPr lang="en-US" b="1" u="sng" dirty="0">
                <a:latin typeface="Verdana" pitchFamily="34" charset="0"/>
              </a:rPr>
            </a:br>
            <a:endParaRPr lang="en-US" b="1" u="sng" dirty="0">
              <a:latin typeface="Verdana" pitchFamily="34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b="1" dirty="0">
                <a:latin typeface="Verdana" pitchFamily="34" charset="0"/>
              </a:rPr>
              <a:t>Federal Capital Gains Tax:		15%</a:t>
            </a:r>
          </a:p>
          <a:p>
            <a:pPr>
              <a:defRPr/>
            </a:pPr>
            <a:r>
              <a:rPr lang="en-US" b="1" dirty="0">
                <a:latin typeface="Verdana" pitchFamily="34" charset="0"/>
              </a:rPr>
              <a:t>     Income &gt;$400K/$450K			20%</a:t>
            </a:r>
            <a:br>
              <a:rPr lang="en-US" b="1" dirty="0">
                <a:latin typeface="Verdana" pitchFamily="34" charset="0"/>
              </a:rPr>
            </a:br>
            <a:endParaRPr lang="en-US" b="1" dirty="0">
              <a:latin typeface="Verdana" pitchFamily="34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b="1" dirty="0">
                <a:latin typeface="Verdana" pitchFamily="34" charset="0"/>
              </a:rPr>
              <a:t>Depreciation Recapture:			25%</a:t>
            </a:r>
          </a:p>
          <a:p>
            <a:pPr marL="342900" indent="-342900">
              <a:buFont typeface="Wingdings" pitchFamily="2" charset="2"/>
              <a:buChar char="q"/>
              <a:defRPr/>
            </a:pPr>
            <a:endParaRPr lang="en-US" b="1" dirty="0">
              <a:latin typeface="Verdana" pitchFamily="34" charset="0"/>
            </a:endParaRPr>
          </a:p>
          <a:p>
            <a:pPr marL="342900" indent="-342900">
              <a:buFont typeface="Wingdings" pitchFamily="2" charset="2"/>
              <a:buChar char="q"/>
              <a:defRPr/>
            </a:pPr>
            <a:r>
              <a:rPr lang="en-US" b="1" dirty="0">
                <a:latin typeface="Verdana" pitchFamily="34" charset="0"/>
              </a:rPr>
              <a:t>Medicare Tax:				3.8%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93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C4ABB08-F543-4E55-8152-AD258A08D9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Gain Calculation</a:t>
            </a: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93DA90CA-82AA-4385-B8CF-CD650F34B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295400"/>
            <a:ext cx="3657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3429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3429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3429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3429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3429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u="sng" dirty="0">
                <a:cs typeface="Times New Roman" panose="02020603050405020304" pitchFamily="18" charset="0"/>
              </a:rPr>
              <a:t>Gain Calculation:</a:t>
            </a:r>
          </a:p>
          <a:p>
            <a:pPr eaLnBrk="1" hangingPunct="1"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Times New Roman" panose="02020603050405020304" pitchFamily="18" charset="0"/>
              </a:rPr>
              <a:t>Sale Price </a:t>
            </a:r>
          </a:p>
          <a:p>
            <a:pPr eaLnBrk="1" hangingPunct="1"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Times New Roman" panose="02020603050405020304" pitchFamily="18" charset="0"/>
              </a:rPr>
              <a:t>(Adjusted Basis)</a:t>
            </a:r>
          </a:p>
          <a:p>
            <a:pPr eaLnBrk="1" hangingPunct="1">
              <a:buFontTx/>
              <a:buNone/>
            </a:pPr>
            <a:r>
              <a:rPr lang="en-US" altLang="en-US" sz="1600" dirty="0">
                <a:solidFill>
                  <a:srgbClr val="3333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Gain</a:t>
            </a:r>
          </a:p>
          <a:p>
            <a:pPr eaLnBrk="1" hangingPunct="1">
              <a:buFontTx/>
              <a:buNone/>
            </a:pPr>
            <a:endParaRPr lang="en-US" altLang="en-US" sz="1600" dirty="0">
              <a:solidFill>
                <a:srgbClr val="333399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2340" name="Line 4">
            <a:extLst>
              <a:ext uri="{FF2B5EF4-FFF2-40B4-BE49-F238E27FC236}">
                <a16:creationId xmlns:a16="http://schemas.microsoft.com/office/drawing/2014/main" id="{39EEF120-4516-4C63-B5C9-225F2703798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349375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1" name="Rectangle 5">
            <a:extLst>
              <a:ext uri="{FF2B5EF4-FFF2-40B4-BE49-F238E27FC236}">
                <a16:creationId xmlns:a16="http://schemas.microsoft.com/office/drawing/2014/main" id="{0C2328C0-7CE2-43C8-A29C-9E8B1C46D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873375"/>
            <a:ext cx="2438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u="sng" dirty="0">
                <a:solidFill>
                  <a:srgbClr val="3333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Adjusted Basis</a:t>
            </a:r>
            <a:endParaRPr lang="en-US" altLang="en-US" sz="1600" dirty="0">
              <a:solidFill>
                <a:srgbClr val="333399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Times New Roman" panose="02020603050405020304" pitchFamily="18" charset="0"/>
              </a:rPr>
              <a:t>Purchase Price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Times New Roman" panose="02020603050405020304" pitchFamily="18" charset="0"/>
              </a:rPr>
              <a:t>+Capital Improvements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Times New Roman" panose="02020603050405020304" pitchFamily="18" charset="0"/>
              </a:rPr>
              <a:t>(Depreciation)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rgbClr val="3333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Adjusted Basis</a:t>
            </a:r>
          </a:p>
        </p:txBody>
      </p:sp>
      <p:sp>
        <p:nvSpPr>
          <p:cNvPr id="142342" name="Rectangle 6">
            <a:extLst>
              <a:ext uri="{FF2B5EF4-FFF2-40B4-BE49-F238E27FC236}">
                <a16:creationId xmlns:a16="http://schemas.microsoft.com/office/drawing/2014/main" id="{91D1B7AD-42E3-4868-B775-C9694FF32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72309"/>
            <a:ext cx="2920992" cy="152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 b="1" u="sng" dirty="0">
                <a:solidFill>
                  <a:srgbClr val="3333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Facts</a:t>
            </a:r>
            <a:r>
              <a:rPr lang="en-US" altLang="en-US" sz="1600" b="1" dirty="0">
                <a:solidFill>
                  <a:srgbClr val="3333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Times New Roman" panose="02020603050405020304" pitchFamily="18" charset="0"/>
              </a:rPr>
              <a:t>$500,000 purchase price</a:t>
            </a:r>
          </a:p>
          <a:p>
            <a:pPr eaLnBrk="1" hangingPunct="1">
              <a:buNone/>
            </a:pPr>
            <a:r>
              <a:rPr lang="en-US" altLang="en-US" sz="1600" dirty="0">
                <a:latin typeface="Arial" panose="020B0604020202020204" pitchFamily="34" charset="0"/>
                <a:cs typeface="Times New Roman" panose="02020603050405020304" pitchFamily="18" charset="0"/>
              </a:rPr>
              <a:t>$25,000 capital improvements</a:t>
            </a:r>
          </a:p>
          <a:p>
            <a:pPr eaLnBrk="1" hangingPunct="1"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Times New Roman" panose="02020603050405020304" pitchFamily="18" charset="0"/>
              </a:rPr>
              <a:t>$100,000 depreciation</a:t>
            </a:r>
          </a:p>
          <a:p>
            <a:pPr eaLnBrk="1" hangingPunct="1"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Times New Roman" panose="02020603050405020304" pitchFamily="18" charset="0"/>
              </a:rPr>
              <a:t>$1,000,000 sales price</a:t>
            </a:r>
          </a:p>
        </p:txBody>
      </p:sp>
      <p:sp>
        <p:nvSpPr>
          <p:cNvPr id="142343" name="Rectangle 7">
            <a:extLst>
              <a:ext uri="{FF2B5EF4-FFF2-40B4-BE49-F238E27FC236}">
                <a16:creationId xmlns:a16="http://schemas.microsoft.com/office/drawing/2014/main" id="{2FFE442F-A35F-449E-8C8E-67640ED2C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187700"/>
            <a:ext cx="1030288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Times New Roman" panose="02020603050405020304" pitchFamily="18" charset="0"/>
              </a:rPr>
              <a:t>$500,000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0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Times New Roman" panose="02020603050405020304" pitchFamily="18" charset="0"/>
              </a:rPr>
              <a:t>$25,000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Times New Roman" panose="02020603050405020304" pitchFamily="18" charset="0"/>
              </a:rPr>
              <a:t>$100,000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5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3333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$425,000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chemeClr val="accent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2344" name="Rectangle 8">
            <a:extLst>
              <a:ext uri="{FF2B5EF4-FFF2-40B4-BE49-F238E27FC236}">
                <a16:creationId xmlns:a16="http://schemas.microsoft.com/office/drawing/2014/main" id="{962E6F33-B1F8-4870-ADAE-2DEADF8B1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0" y="1612900"/>
            <a:ext cx="120015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Times New Roman" panose="02020603050405020304" pitchFamily="18" charset="0"/>
              </a:rPr>
              <a:t>$1,000,000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500" u="sng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Times New Roman" panose="02020603050405020304" pitchFamily="18" charset="0"/>
              </a:rPr>
              <a:t>($425,000)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500" b="1" u="sng" dirty="0">
              <a:solidFill>
                <a:srgbClr val="333399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3333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$575,000</a:t>
            </a:r>
          </a:p>
        </p:txBody>
      </p:sp>
      <p:sp>
        <p:nvSpPr>
          <p:cNvPr id="142346" name="Line 10">
            <a:extLst>
              <a:ext uri="{FF2B5EF4-FFF2-40B4-BE49-F238E27FC236}">
                <a16:creationId xmlns:a16="http://schemas.microsoft.com/office/drawing/2014/main" id="{C7DE14F2-E9A1-4FFC-A3DD-5AD04205F3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38700" y="2286000"/>
            <a:ext cx="1600200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7" name="Line 11">
            <a:extLst>
              <a:ext uri="{FF2B5EF4-FFF2-40B4-BE49-F238E27FC236}">
                <a16:creationId xmlns:a16="http://schemas.microsoft.com/office/drawing/2014/main" id="{2970387F-1205-4A20-9CD9-D2BF2C1C239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2286000"/>
            <a:ext cx="1295400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8" name="Line 12">
            <a:extLst>
              <a:ext uri="{FF2B5EF4-FFF2-40B4-BE49-F238E27FC236}">
                <a16:creationId xmlns:a16="http://schemas.microsoft.com/office/drawing/2014/main" id="{CDEE6A68-C053-4F41-A134-AF1C6F87190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4321175"/>
            <a:ext cx="2057400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9" name="Line 13">
            <a:extLst>
              <a:ext uri="{FF2B5EF4-FFF2-40B4-BE49-F238E27FC236}">
                <a16:creationId xmlns:a16="http://schemas.microsoft.com/office/drawing/2014/main" id="{B151A3E6-C9E6-481B-844D-9A494843E24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4321175"/>
            <a:ext cx="1295400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50" name="Line 14">
            <a:extLst>
              <a:ext uri="{FF2B5EF4-FFF2-40B4-BE49-F238E27FC236}">
                <a16:creationId xmlns:a16="http://schemas.microsoft.com/office/drawing/2014/main" id="{62CD0C33-26B5-4A87-8D07-EEF01EAF07A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5334000"/>
            <a:ext cx="3429000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FD39913-9DC1-48F8-BA3E-6ADD92D58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667000"/>
            <a:ext cx="3810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US" altLang="en-US" sz="1600" b="1" u="sng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25% Dep. Recapture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$100,000 x 25% =       $25,000</a:t>
            </a:r>
            <a:r>
              <a:rPr lang="en-US" altLang="en-US" sz="160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20% Fed. Cap Gains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$475,000 x 20% =       $95,000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3.8% Medicare Tax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$475,000 x 3.8% =       $18,050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b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600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Taxes Due:               $138,050</a:t>
            </a:r>
            <a:r>
              <a:rPr lang="en-US" alt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3333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48184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7B2A1B4-5CC6-45DF-91D6-C6470CC4D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391400" cy="6858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Tax Advantages - Selling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D8DBAF5-C3D3-44BB-9CBB-F65F41660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19200"/>
            <a:ext cx="3581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 2" panose="05020102010507070707" pitchFamily="18" charset="2"/>
              <a:buChar char="R"/>
            </a:pPr>
            <a:endParaRPr lang="en-US" altLang="en-US" b="1" dirty="0"/>
          </a:p>
          <a:p>
            <a:pPr eaLnBrk="1" hangingPunct="1">
              <a:buFontTx/>
              <a:buNone/>
            </a:pPr>
            <a:r>
              <a:rPr lang="en-US" altLang="en-US" b="1" u="sng" dirty="0"/>
              <a:t>IRC Section 1031?</a:t>
            </a:r>
            <a:endParaRPr lang="en-US" altLang="en-US" b="1" dirty="0"/>
          </a:p>
          <a:p>
            <a:pPr eaLnBrk="1" hangingPunct="1"/>
            <a:r>
              <a:rPr lang="en-US" altLang="en-US" u="sng" dirty="0"/>
              <a:t>Real Estate used in Trade or Business or for Investment</a:t>
            </a:r>
            <a:r>
              <a:rPr lang="en-US" altLang="en-US" dirty="0"/>
              <a:t> </a:t>
            </a:r>
          </a:p>
          <a:p>
            <a:pPr eaLnBrk="1" hangingPunct="1"/>
            <a:r>
              <a:rPr lang="en-US" altLang="en-US" dirty="0"/>
              <a:t>Tax </a:t>
            </a:r>
            <a:r>
              <a:rPr lang="en-US" altLang="en-US" u="sng" dirty="0"/>
              <a:t>Deferral</a:t>
            </a:r>
          </a:p>
          <a:p>
            <a:pPr lvl="1" eaLnBrk="1" hangingPunct="1"/>
            <a:r>
              <a:rPr lang="en-US" altLang="en-US" dirty="0"/>
              <a:t>Defer taxes on all the gain if requirements are met</a:t>
            </a:r>
          </a:p>
          <a:p>
            <a:pPr lvl="1" eaLnBrk="1" hangingPunct="1"/>
            <a:r>
              <a:rPr lang="en-US" altLang="en-US" dirty="0"/>
              <a:t>Properties must me held for investment or business use</a:t>
            </a:r>
          </a:p>
          <a:p>
            <a:pPr eaLnBrk="1" hangingPunct="1">
              <a:buFont typeface="Wingdings 2" panose="05020102010507070707" pitchFamily="18" charset="2"/>
              <a:buChar char="R"/>
            </a:pPr>
            <a:endParaRPr lang="en-US" altLang="en-US" dirty="0"/>
          </a:p>
          <a:p>
            <a:pPr eaLnBrk="1" hangingPunct="1">
              <a:buFont typeface="Wingdings 2" panose="05020102010507070707" pitchFamily="18" charset="2"/>
              <a:buChar char="R"/>
            </a:pPr>
            <a:endParaRPr lang="en-US" altLang="en-US" b="1" dirty="0"/>
          </a:p>
          <a:p>
            <a:pPr lvl="2" eaLnBrk="1" hangingPunct="1">
              <a:buFont typeface="Wingdings 2" panose="05020102010507070707" pitchFamily="18" charset="2"/>
              <a:buChar char="R"/>
            </a:pPr>
            <a:endParaRPr lang="en-US" altLang="en-US" b="1" dirty="0"/>
          </a:p>
          <a:p>
            <a:pPr eaLnBrk="1" hangingPunct="1">
              <a:buFont typeface="Wingdings 2" panose="05020102010507070707" pitchFamily="18" charset="2"/>
              <a:buChar char="R"/>
            </a:pPr>
            <a:endParaRPr lang="en-US" altLang="en-US" b="1" dirty="0"/>
          </a:p>
          <a:p>
            <a:pPr eaLnBrk="1" hangingPunct="1">
              <a:buFont typeface="Wingdings 2" panose="05020102010507070707" pitchFamily="18" charset="2"/>
              <a:buChar char="R"/>
            </a:pPr>
            <a:endParaRPr lang="en-US" altLang="en-US" b="1" dirty="0"/>
          </a:p>
          <a:p>
            <a:pPr eaLnBrk="1" hangingPunct="1"/>
            <a:endParaRPr lang="en-US" altLang="en-US" dirty="0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90360874-423D-4C1F-82C8-3695F8E14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524000"/>
            <a:ext cx="3581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 u="sng" dirty="0"/>
              <a:t>IRC Section 121?</a:t>
            </a:r>
            <a:endParaRPr lang="en-US" altLang="en-US" b="1" dirty="0"/>
          </a:p>
          <a:p>
            <a:pPr eaLnBrk="1" hangingPunct="1"/>
            <a:r>
              <a:rPr lang="en-US" altLang="en-US" u="sng" dirty="0"/>
              <a:t>Primary</a:t>
            </a:r>
            <a:r>
              <a:rPr lang="en-US" altLang="en-US" dirty="0"/>
              <a:t> Residence</a:t>
            </a:r>
          </a:p>
          <a:p>
            <a:pPr eaLnBrk="1" hangingPunct="1"/>
            <a:r>
              <a:rPr lang="en-US" altLang="en-US" dirty="0"/>
              <a:t>Tax </a:t>
            </a:r>
            <a:r>
              <a:rPr lang="en-US" altLang="en-US" u="sng" dirty="0"/>
              <a:t>Exemption</a:t>
            </a:r>
          </a:p>
          <a:p>
            <a:pPr lvl="1" eaLnBrk="1" hangingPunct="1"/>
            <a:r>
              <a:rPr lang="en-US" altLang="en-US" sz="2000" dirty="0"/>
              <a:t>Must occupy as primary residence for two of the last five years</a:t>
            </a:r>
          </a:p>
          <a:p>
            <a:pPr lvl="1" eaLnBrk="1" hangingPunct="1"/>
            <a:r>
              <a:rPr lang="en-US" altLang="en-US" sz="2000" dirty="0"/>
              <a:t>$250K single</a:t>
            </a:r>
          </a:p>
          <a:p>
            <a:pPr lvl="1" eaLnBrk="1" hangingPunct="1"/>
            <a:r>
              <a:rPr lang="en-US" altLang="en-US" sz="2000" dirty="0"/>
              <a:t>$500K married</a:t>
            </a:r>
          </a:p>
          <a:p>
            <a:pPr lvl="2" eaLnBrk="1" hangingPunct="1">
              <a:buFont typeface="Wingdings 2" panose="05020102010507070707" pitchFamily="18" charset="2"/>
              <a:buNone/>
            </a:pPr>
            <a:endParaRPr lang="en-US" altLang="en-US" b="1" dirty="0"/>
          </a:p>
          <a:p>
            <a:pPr eaLnBrk="1" hangingPunct="1">
              <a:buFont typeface="Wingdings 2" panose="05020102010507070707" pitchFamily="18" charset="2"/>
              <a:buChar char="R"/>
            </a:pPr>
            <a:endParaRPr lang="en-US" altLang="en-US" b="1" dirty="0"/>
          </a:p>
          <a:p>
            <a:pPr lvl="2" eaLnBrk="1" hangingPunct="1">
              <a:buFont typeface="Wingdings 2" panose="05020102010507070707" pitchFamily="18" charset="2"/>
              <a:buChar char="R"/>
            </a:pPr>
            <a:endParaRPr lang="en-US" altLang="en-US" b="1" dirty="0"/>
          </a:p>
          <a:p>
            <a:pPr eaLnBrk="1" hangingPunct="1">
              <a:buFont typeface="Wingdings 2" panose="05020102010507070707" pitchFamily="18" charset="2"/>
              <a:buChar char="R"/>
            </a:pPr>
            <a:endParaRPr lang="en-US" altLang="en-US" b="1" dirty="0"/>
          </a:p>
          <a:p>
            <a:pPr eaLnBrk="1" hangingPunct="1">
              <a:buFont typeface="Wingdings 2" panose="05020102010507070707" pitchFamily="18" charset="2"/>
              <a:buChar char="R"/>
            </a:pPr>
            <a:endParaRPr lang="en-US" altLang="en-US" b="1" dirty="0"/>
          </a:p>
          <a:p>
            <a:pPr eaLnBrk="1" hangingPunct="1"/>
            <a:endParaRPr lang="en-US" altLang="en-US" dirty="0"/>
          </a:p>
        </p:txBody>
      </p:sp>
      <p:sp>
        <p:nvSpPr>
          <p:cNvPr id="11269" name="Line 5">
            <a:extLst>
              <a:ext uri="{FF2B5EF4-FFF2-40B4-BE49-F238E27FC236}">
                <a16:creationId xmlns:a16="http://schemas.microsoft.com/office/drawing/2014/main" id="{D49747D7-75B9-4EE4-A74F-B9E4C92B9C5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19050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14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BE85225-2223-4C7E-AC6C-379CF69B21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391400" cy="6858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Using Section 121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ED641B4-BB12-4818-8D27-39C0222EA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47800"/>
            <a:ext cx="7620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 u="sng" dirty="0"/>
              <a:t>Primary Residence:</a:t>
            </a:r>
            <a:endParaRPr lang="en-US" altLang="en-US" b="1" dirty="0"/>
          </a:p>
          <a:p>
            <a:pPr lvl="2" eaLnBrk="1" hangingPunct="1">
              <a:buFont typeface="Wingdings 2" panose="05020102010507070707" pitchFamily="18" charset="2"/>
              <a:buNone/>
            </a:pPr>
            <a:endParaRPr lang="en-US" altLang="en-US" b="1" dirty="0"/>
          </a:p>
          <a:p>
            <a:pPr eaLnBrk="1" hangingPunct="1">
              <a:buFont typeface="Wingdings 2" panose="05020102010507070707" pitchFamily="18" charset="2"/>
              <a:buChar char="R"/>
            </a:pPr>
            <a:endParaRPr lang="en-US" altLang="en-US" b="1" dirty="0"/>
          </a:p>
          <a:p>
            <a:pPr eaLnBrk="1" hangingPunct="1">
              <a:buFont typeface="Wingdings 2" panose="05020102010507070707" pitchFamily="18" charset="2"/>
              <a:buChar char="R"/>
            </a:pPr>
            <a:endParaRPr lang="en-US" altLang="en-US" b="1" dirty="0"/>
          </a:p>
          <a:p>
            <a:pPr eaLnBrk="1" hangingPunct="1"/>
            <a:endParaRPr lang="en-US" altLang="en-US" dirty="0"/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273944CF-EA65-45BB-BDBE-1A572974F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9" t="32578" r="77461" b="52084"/>
          <a:stretch>
            <a:fillRect/>
          </a:stretch>
        </p:blipFill>
        <p:spPr bwMode="auto">
          <a:xfrm>
            <a:off x="381000" y="2667000"/>
            <a:ext cx="1143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Line 5">
            <a:extLst>
              <a:ext uri="{FF2B5EF4-FFF2-40B4-BE49-F238E27FC236}">
                <a16:creationId xmlns:a16="http://schemas.microsoft.com/office/drawing/2014/main" id="{F5A5AB2C-A549-4176-88E4-C2E68F78AE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657600"/>
            <a:ext cx="3124195" cy="2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9390DDE6-82C9-42EF-AA9B-37E21339F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733800"/>
            <a:ext cx="18478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 2010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200" dirty="0">
                <a:latin typeface="Arial" panose="020B0604020202020204" pitchFamily="34" charset="0"/>
              </a:rPr>
              <a:t> Acquire Primary $100K</a:t>
            </a:r>
          </a:p>
        </p:txBody>
      </p:sp>
      <p:sp>
        <p:nvSpPr>
          <p:cNvPr id="23559" name="Line 7">
            <a:extLst>
              <a:ext uri="{FF2B5EF4-FFF2-40B4-BE49-F238E27FC236}">
                <a16:creationId xmlns:a16="http://schemas.microsoft.com/office/drawing/2014/main" id="{EA9A3B10-613A-4D3E-9509-03F0B5461FC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8075" y="3581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560" name="Picture 8">
            <a:extLst>
              <a:ext uri="{FF2B5EF4-FFF2-40B4-BE49-F238E27FC236}">
                <a16:creationId xmlns:a16="http://schemas.microsoft.com/office/drawing/2014/main" id="{F0D75F06-E25B-48E6-B167-3C0B47A06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9" t="32578" r="77461" b="52084"/>
          <a:stretch>
            <a:fillRect/>
          </a:stretch>
        </p:blipFill>
        <p:spPr bwMode="auto">
          <a:xfrm>
            <a:off x="3695700" y="2641600"/>
            <a:ext cx="1143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Line 10">
            <a:extLst>
              <a:ext uri="{FF2B5EF4-FFF2-40B4-BE49-F238E27FC236}">
                <a16:creationId xmlns:a16="http://schemas.microsoft.com/office/drawing/2014/main" id="{263EB48E-D9A7-4363-9C5B-F770165DC2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581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739" name="Text Box 11">
            <a:extLst>
              <a:ext uri="{FF2B5EF4-FFF2-40B4-BE49-F238E27FC236}">
                <a16:creationId xmlns:a16="http://schemas.microsoft.com/office/drawing/2014/main" id="{F50D9B13-129B-420D-A048-BE8FBC5A6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4938" y="3733800"/>
            <a:ext cx="18501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2016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- Sell Property for $1MM</a:t>
            </a:r>
          </a:p>
        </p:txBody>
      </p:sp>
      <p:sp>
        <p:nvSpPr>
          <p:cNvPr id="23564" name="Text Box 12">
            <a:extLst>
              <a:ext uri="{FF2B5EF4-FFF2-40B4-BE49-F238E27FC236}">
                <a16:creationId xmlns:a16="http://schemas.microsoft.com/office/drawing/2014/main" id="{A3CB3F4B-CCD5-4A1D-BE06-62DF6D8CD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429000"/>
            <a:ext cx="14782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Primary – 5+ years</a:t>
            </a:r>
          </a:p>
        </p:txBody>
      </p:sp>
      <p:sp>
        <p:nvSpPr>
          <p:cNvPr id="201743" name="Text Box 15">
            <a:extLst>
              <a:ext uri="{FF2B5EF4-FFF2-40B4-BE49-F238E27FC236}">
                <a16:creationId xmlns:a16="http://schemas.microsoft.com/office/drawing/2014/main" id="{A60AF170-9140-4446-86D2-B22350087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318125"/>
            <a:ext cx="29503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Tax Implication: $130,000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2F71FC-6845-45A2-B7E9-63061CD52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191000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200" dirty="0">
                <a:latin typeface="Arial" panose="020B0604020202020204" pitchFamily="34" charset="0"/>
              </a:rPr>
              <a:t> Sell Property $1MM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200" dirty="0">
                <a:latin typeface="Arial" panose="020B0604020202020204" pitchFamily="34" charset="0"/>
              </a:rPr>
              <a:t> Gain of $900K</a:t>
            </a:r>
          </a:p>
          <a:p>
            <a:pPr lvl="1" eaLnBrk="1" hangingPunct="1">
              <a:spcBef>
                <a:spcPct val="0"/>
              </a:spcBef>
              <a:buFontTx/>
              <a:buChar char="-"/>
            </a:pPr>
            <a:r>
              <a:rPr lang="en-US" altLang="en-US" sz="1200" dirty="0">
                <a:latin typeface="Arial" panose="020B0604020202020204" pitchFamily="34" charset="0"/>
              </a:rPr>
              <a:t> $500K of gain tax exempt</a:t>
            </a:r>
            <a:br>
              <a:rPr lang="en-US" altLang="en-US" sz="1200" dirty="0">
                <a:latin typeface="Arial" panose="020B0604020202020204" pitchFamily="34" charset="0"/>
              </a:rPr>
            </a:br>
            <a:r>
              <a:rPr lang="en-US" altLang="en-US" sz="1200" dirty="0">
                <a:latin typeface="Arial" panose="020B0604020202020204" pitchFamily="34" charset="0"/>
              </a:rPr>
              <a:t>- $400K of gain taxable = </a:t>
            </a:r>
            <a:r>
              <a:rPr lang="en-US" altLang="en-US" sz="1200" dirty="0">
                <a:solidFill>
                  <a:srgbClr val="C00000"/>
                </a:solidFill>
                <a:latin typeface="Arial" panose="020B0604020202020204" pitchFamily="34" charset="0"/>
              </a:rPr>
              <a:t>$130K in taxes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9E3395-6347-4804-963D-EDE412E1D0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9432" y="4989539"/>
            <a:ext cx="2566638" cy="84132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BE85225-2223-4C7E-AC6C-379CF69B21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391400" cy="685800"/>
          </a:xfrm>
        </p:spPr>
        <p:txBody>
          <a:bodyPr/>
          <a:lstStyle/>
          <a:p>
            <a:pPr eaLnBrk="1" hangingPunct="1"/>
            <a:r>
              <a:rPr lang="en-US" altLang="en-US" sz="3600"/>
              <a:t>Using 121 &amp; 1031 Together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ED641B4-BB12-4818-8D27-39C0222EA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47800"/>
            <a:ext cx="7620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 u="sng" dirty="0"/>
              <a:t>Primary Residence to Rental:</a:t>
            </a:r>
            <a:endParaRPr lang="en-US" altLang="en-US" b="1" dirty="0"/>
          </a:p>
          <a:p>
            <a:pPr lvl="2" eaLnBrk="1" hangingPunct="1">
              <a:buFont typeface="Wingdings 2" panose="05020102010507070707" pitchFamily="18" charset="2"/>
              <a:buNone/>
            </a:pPr>
            <a:endParaRPr lang="en-US" altLang="en-US" b="1" dirty="0"/>
          </a:p>
          <a:p>
            <a:pPr eaLnBrk="1" hangingPunct="1">
              <a:buFont typeface="Wingdings 2" panose="05020102010507070707" pitchFamily="18" charset="2"/>
              <a:buChar char="R"/>
            </a:pPr>
            <a:endParaRPr lang="en-US" altLang="en-US" b="1" dirty="0"/>
          </a:p>
          <a:p>
            <a:pPr eaLnBrk="1" hangingPunct="1">
              <a:buFont typeface="Wingdings 2" panose="05020102010507070707" pitchFamily="18" charset="2"/>
              <a:buChar char="R"/>
            </a:pPr>
            <a:endParaRPr lang="en-US" altLang="en-US" b="1" dirty="0"/>
          </a:p>
          <a:p>
            <a:pPr eaLnBrk="1" hangingPunct="1"/>
            <a:endParaRPr lang="en-US" altLang="en-US" dirty="0"/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273944CF-EA65-45BB-BDBE-1A572974F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9" t="32578" r="77461" b="52084"/>
          <a:stretch>
            <a:fillRect/>
          </a:stretch>
        </p:blipFill>
        <p:spPr bwMode="auto">
          <a:xfrm>
            <a:off x="381000" y="2667000"/>
            <a:ext cx="1143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Line 5">
            <a:extLst>
              <a:ext uri="{FF2B5EF4-FFF2-40B4-BE49-F238E27FC236}">
                <a16:creationId xmlns:a16="http://schemas.microsoft.com/office/drawing/2014/main" id="{F5A5AB2C-A549-4176-88E4-C2E68F78AE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657600"/>
            <a:ext cx="5830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9390DDE6-82C9-42EF-AA9B-37E21339F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733800"/>
            <a:ext cx="18478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 2010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200" dirty="0">
                <a:latin typeface="Arial" panose="020B0604020202020204" pitchFamily="34" charset="0"/>
              </a:rPr>
              <a:t> Acquire Primary $100K</a:t>
            </a:r>
          </a:p>
        </p:txBody>
      </p:sp>
      <p:sp>
        <p:nvSpPr>
          <p:cNvPr id="23559" name="Line 7">
            <a:extLst>
              <a:ext uri="{FF2B5EF4-FFF2-40B4-BE49-F238E27FC236}">
                <a16:creationId xmlns:a16="http://schemas.microsoft.com/office/drawing/2014/main" id="{EA9A3B10-613A-4D3E-9509-03F0B5461FC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8075" y="3581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560" name="Picture 8">
            <a:extLst>
              <a:ext uri="{FF2B5EF4-FFF2-40B4-BE49-F238E27FC236}">
                <a16:creationId xmlns:a16="http://schemas.microsoft.com/office/drawing/2014/main" id="{F0D75F06-E25B-48E6-B167-3C0B47A06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9" t="32578" r="77461" b="52084"/>
          <a:stretch>
            <a:fillRect/>
          </a:stretch>
        </p:blipFill>
        <p:spPr bwMode="auto">
          <a:xfrm>
            <a:off x="6629400" y="2514600"/>
            <a:ext cx="1143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737" name="Text Box 9">
            <a:extLst>
              <a:ext uri="{FF2B5EF4-FFF2-40B4-BE49-F238E27FC236}">
                <a16:creationId xmlns:a16="http://schemas.microsoft.com/office/drawing/2014/main" id="{A1DE3E82-2D6C-4564-818E-6C82CD3D3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0363" y="3733800"/>
            <a:ext cx="18494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2018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- Sell Property for $1MM</a:t>
            </a:r>
          </a:p>
        </p:txBody>
      </p:sp>
      <p:sp>
        <p:nvSpPr>
          <p:cNvPr id="23562" name="Line 10">
            <a:extLst>
              <a:ext uri="{FF2B5EF4-FFF2-40B4-BE49-F238E27FC236}">
                <a16:creationId xmlns:a16="http://schemas.microsoft.com/office/drawing/2014/main" id="{263EB48E-D9A7-4363-9C5B-F770165DC2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581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739" name="Text Box 11">
            <a:extLst>
              <a:ext uri="{FF2B5EF4-FFF2-40B4-BE49-F238E27FC236}">
                <a16:creationId xmlns:a16="http://schemas.microsoft.com/office/drawing/2014/main" id="{F50D9B13-129B-420D-A048-BE8FBC5A6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4938" y="3733800"/>
            <a:ext cx="1460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2016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- Convert to Rental</a:t>
            </a:r>
          </a:p>
        </p:txBody>
      </p:sp>
      <p:sp>
        <p:nvSpPr>
          <p:cNvPr id="23564" name="Text Box 12">
            <a:extLst>
              <a:ext uri="{FF2B5EF4-FFF2-40B4-BE49-F238E27FC236}">
                <a16:creationId xmlns:a16="http://schemas.microsoft.com/office/drawing/2014/main" id="{A3CB3F4B-CCD5-4A1D-BE06-62DF6D8CD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429000"/>
            <a:ext cx="14782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Primary – 5+ years</a:t>
            </a:r>
          </a:p>
        </p:txBody>
      </p:sp>
      <p:sp>
        <p:nvSpPr>
          <p:cNvPr id="201741" name="Text Box 13">
            <a:extLst>
              <a:ext uri="{FF2B5EF4-FFF2-40B4-BE49-F238E27FC236}">
                <a16:creationId xmlns:a16="http://schemas.microsoft.com/office/drawing/2014/main" id="{098969F4-0D68-4BA4-8152-DABF1B8B5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429000"/>
            <a:ext cx="12906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Rental – 2 years</a:t>
            </a:r>
          </a:p>
        </p:txBody>
      </p:sp>
      <p:sp>
        <p:nvSpPr>
          <p:cNvPr id="23566" name="Line 14">
            <a:extLst>
              <a:ext uri="{FF2B5EF4-FFF2-40B4-BE49-F238E27FC236}">
                <a16:creationId xmlns:a16="http://schemas.microsoft.com/office/drawing/2014/main" id="{C0672DEA-325A-4C44-8801-23C242B415C4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3581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743" name="Text Box 15">
            <a:extLst>
              <a:ext uri="{FF2B5EF4-FFF2-40B4-BE49-F238E27FC236}">
                <a16:creationId xmlns:a16="http://schemas.microsoft.com/office/drawing/2014/main" id="{A60AF170-9140-4446-86D2-B22350087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318125"/>
            <a:ext cx="256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Tax Implication: $0.00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2F71FC-6845-45A2-B7E9-63061CD52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99" y="4191000"/>
            <a:ext cx="56387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200" dirty="0">
                <a:latin typeface="Arial" panose="020B0604020202020204" pitchFamily="34" charset="0"/>
              </a:rPr>
              <a:t> Sell Property $1MM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200" dirty="0">
                <a:latin typeface="Arial" panose="020B0604020202020204" pitchFamily="34" charset="0"/>
              </a:rPr>
              <a:t> Gain of $900K</a:t>
            </a:r>
          </a:p>
          <a:p>
            <a:pPr lvl="1" eaLnBrk="1" hangingPunct="1">
              <a:spcBef>
                <a:spcPct val="0"/>
              </a:spcBef>
              <a:buFontTx/>
              <a:buChar char="-"/>
            </a:pPr>
            <a:r>
              <a:rPr lang="en-US" altLang="en-US" sz="1200" dirty="0">
                <a:latin typeface="Arial" panose="020B0604020202020204" pitchFamily="34" charset="0"/>
              </a:rPr>
              <a:t> $500K of gain tax exempt (Section 121)</a:t>
            </a:r>
            <a:br>
              <a:rPr lang="en-US" altLang="en-US" sz="1200" dirty="0">
                <a:latin typeface="Arial" panose="020B0604020202020204" pitchFamily="34" charset="0"/>
              </a:rPr>
            </a:br>
            <a:r>
              <a:rPr lang="en-US" altLang="en-US" sz="1200" dirty="0">
                <a:latin typeface="Arial" panose="020B0604020202020204" pitchFamily="34" charset="0"/>
              </a:rPr>
              <a:t>- $400K of gain taxable defer </a:t>
            </a:r>
            <a:r>
              <a:rPr lang="en-US" altLang="en-US" sz="1200" dirty="0">
                <a:solidFill>
                  <a:srgbClr val="C00000"/>
                </a:solidFill>
                <a:latin typeface="Arial" panose="020B0604020202020204" pitchFamily="34" charset="0"/>
              </a:rPr>
              <a:t>$130K in taxes (Section 1031)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C08257-0F43-4E6B-B77D-0EF2A5972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5207000"/>
            <a:ext cx="2566638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44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1FBE337-4F41-402D-9D04-8B40647243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7391400" cy="685800"/>
          </a:xfrm>
        </p:spPr>
        <p:txBody>
          <a:bodyPr/>
          <a:lstStyle/>
          <a:p>
            <a:pPr eaLnBrk="1" hangingPunct="1"/>
            <a:r>
              <a:rPr lang="en-US" altLang="en-US" sz="3600"/>
              <a:t>Using 121 &amp; 1031 Together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CE3DBE8-0A01-4189-BC9E-867D5F4B9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47800"/>
            <a:ext cx="7620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 u="sng" dirty="0"/>
              <a:t>Split Treatment:</a:t>
            </a:r>
            <a:endParaRPr lang="en-US" altLang="en-US" b="1" dirty="0"/>
          </a:p>
          <a:p>
            <a:pPr lvl="2" eaLnBrk="1" hangingPunct="1">
              <a:buFont typeface="Wingdings 2" panose="05020102010507070707" pitchFamily="18" charset="2"/>
              <a:buNone/>
            </a:pPr>
            <a:endParaRPr lang="en-US" altLang="en-US" b="1" dirty="0"/>
          </a:p>
          <a:p>
            <a:pPr eaLnBrk="1" hangingPunct="1">
              <a:buFont typeface="Wingdings 2" panose="05020102010507070707" pitchFamily="18" charset="2"/>
              <a:buChar char="R"/>
            </a:pPr>
            <a:endParaRPr lang="en-US" altLang="en-US" b="1" dirty="0"/>
          </a:p>
          <a:p>
            <a:pPr eaLnBrk="1" hangingPunct="1">
              <a:buFont typeface="Wingdings 2" panose="05020102010507070707" pitchFamily="18" charset="2"/>
              <a:buChar char="R"/>
            </a:pPr>
            <a:endParaRPr lang="en-US" altLang="en-US" b="1" dirty="0"/>
          </a:p>
          <a:p>
            <a:pPr eaLnBrk="1" hangingPunct="1"/>
            <a:endParaRPr lang="en-US" altLang="en-US" dirty="0"/>
          </a:p>
        </p:txBody>
      </p:sp>
      <p:sp>
        <p:nvSpPr>
          <p:cNvPr id="201743" name="Text Box 15">
            <a:extLst>
              <a:ext uri="{FF2B5EF4-FFF2-40B4-BE49-F238E27FC236}">
                <a16:creationId xmlns:a16="http://schemas.microsoft.com/office/drawing/2014/main" id="{26E626D1-C3BB-45C8-9BE7-12871F750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861" y="2574869"/>
            <a:ext cx="2973891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85750" indent="-28575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3 Units rented</a:t>
            </a:r>
          </a:p>
          <a:p>
            <a:pPr marL="285750" indent="-28575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 Unit primary residence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90CD3A-A09E-43DA-9566-89B07F92697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600" y="3352800"/>
            <a:ext cx="3340898" cy="19691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622207-895B-4E1C-B5E1-CEFCE4DDE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2967" y="3429000"/>
            <a:ext cx="30483" cy="18472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CD0112-9981-4177-A80D-091F2EC61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5" y="4267200"/>
            <a:ext cx="3218967" cy="304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353015-80A4-4872-8568-2EFA6965A148}"/>
              </a:ext>
            </a:extLst>
          </p:cNvPr>
          <p:cNvSpPr/>
          <p:nvPr/>
        </p:nvSpPr>
        <p:spPr>
          <a:xfrm>
            <a:off x="1054973" y="365760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1031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9270F2-AAD3-46BC-B134-05E19F9020BF}"/>
              </a:ext>
            </a:extLst>
          </p:cNvPr>
          <p:cNvSpPr/>
          <p:nvPr/>
        </p:nvSpPr>
        <p:spPr>
          <a:xfrm>
            <a:off x="2668557" y="457200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1031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2BC4BA-A14C-4E31-9AC6-5C04FE09ED4F}"/>
              </a:ext>
            </a:extLst>
          </p:cNvPr>
          <p:cNvSpPr/>
          <p:nvPr/>
        </p:nvSpPr>
        <p:spPr>
          <a:xfrm>
            <a:off x="2655173" y="365760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1031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AAB560-B638-4C74-ADA8-C63B3E6A0DCA}"/>
              </a:ext>
            </a:extLst>
          </p:cNvPr>
          <p:cNvSpPr/>
          <p:nvPr/>
        </p:nvSpPr>
        <p:spPr>
          <a:xfrm>
            <a:off x="1107013" y="45074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121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50CEDD-38F9-4F14-81FA-4E6C6AD3CC38}"/>
              </a:ext>
            </a:extLst>
          </p:cNvPr>
          <p:cNvSpPr/>
          <p:nvPr/>
        </p:nvSpPr>
        <p:spPr>
          <a:xfrm>
            <a:off x="768116" y="4843790"/>
            <a:ext cx="13773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Primary Residence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D5D82A-0F3E-4B4B-B4C7-AA44BABC2EF1}"/>
              </a:ext>
            </a:extLst>
          </p:cNvPr>
          <p:cNvSpPr/>
          <p:nvPr/>
        </p:nvSpPr>
        <p:spPr>
          <a:xfrm>
            <a:off x="609600" y="5410200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Use 1031 Exchange on 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Use Section 121 on ¼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2A0932-0C3E-4B93-B370-1D5A62FE5194}"/>
              </a:ext>
            </a:extLst>
          </p:cNvPr>
          <p:cNvSpPr/>
          <p:nvPr/>
        </p:nvSpPr>
        <p:spPr>
          <a:xfrm>
            <a:off x="475673" y="2037376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00B0F0"/>
                </a:solidFill>
              </a:rPr>
              <a:t>Sale of a Fourplex</a:t>
            </a:r>
          </a:p>
        </p:txBody>
      </p:sp>
    </p:spTree>
    <p:extLst>
      <p:ext uri="{BB962C8B-B14F-4D97-AF65-F5344CB8AC3E}">
        <p14:creationId xmlns:p14="http://schemas.microsoft.com/office/powerpoint/2010/main" val="297915821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13255</TotalTime>
  <Words>1331</Words>
  <Application>Microsoft Office PowerPoint</Application>
  <PresentationFormat>On-screen Show (4:3)</PresentationFormat>
  <Paragraphs>440</Paragraphs>
  <Slides>30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Dream Orphanage Rg</vt:lpstr>
      <vt:lpstr>Times</vt:lpstr>
      <vt:lpstr>Verdana</vt:lpstr>
      <vt:lpstr>Wingdings</vt:lpstr>
      <vt:lpstr>Wingdings 2</vt:lpstr>
      <vt:lpstr>Default Design</vt:lpstr>
      <vt:lpstr>Bitmap Image</vt:lpstr>
      <vt:lpstr>PowerPoint Presentation</vt:lpstr>
      <vt:lpstr>Asset Exchange Company</vt:lpstr>
      <vt:lpstr>PowerPoint Presentation</vt:lpstr>
      <vt:lpstr>Tax Rates</vt:lpstr>
      <vt:lpstr>Gain Calculation</vt:lpstr>
      <vt:lpstr>Tax Advantages - Selling</vt:lpstr>
      <vt:lpstr>Using Section 121</vt:lpstr>
      <vt:lpstr>Using 121 &amp; 1031 Together</vt:lpstr>
      <vt:lpstr>Using 121 &amp; 1031 Together</vt:lpstr>
      <vt:lpstr>PowerPoint Presentation</vt:lpstr>
      <vt:lpstr>PowerPoint Presentation</vt:lpstr>
      <vt:lpstr>PowerPoint Presentation</vt:lpstr>
      <vt:lpstr>PowerPoint Presentation</vt:lpstr>
      <vt:lpstr>1031 Guidelines</vt:lpstr>
      <vt:lpstr>Guideline #1</vt:lpstr>
      <vt:lpstr>Guideline #1</vt:lpstr>
      <vt:lpstr>Guideline #2</vt:lpstr>
      <vt:lpstr>Guideline #2</vt:lpstr>
      <vt:lpstr>Boot!</vt:lpstr>
      <vt:lpstr>Guideline #3</vt:lpstr>
      <vt:lpstr>Guideline #4</vt:lpstr>
      <vt:lpstr>Guideline #4</vt:lpstr>
      <vt:lpstr>Guideline #4</vt:lpstr>
      <vt:lpstr>Guideline #4</vt:lpstr>
      <vt:lpstr>Reverse Exchanges</vt:lpstr>
      <vt:lpstr>Reverse Exchange</vt:lpstr>
      <vt:lpstr>Construction Exchanges</vt:lpstr>
      <vt:lpstr>No Appreciation Exchanges</vt:lpstr>
      <vt:lpstr>Vacation Home Exchanges</vt:lpstr>
      <vt:lpstr>Contact Info</vt:lpstr>
    </vt:vector>
  </TitlesOfParts>
  <Company>Liberty Title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Leonard Spoto</dc:creator>
  <cp:lastModifiedBy>Jeff Stechmann</cp:lastModifiedBy>
  <cp:revision>369</cp:revision>
  <cp:lastPrinted>2018-05-31T16:12:07Z</cp:lastPrinted>
  <dcterms:created xsi:type="dcterms:W3CDTF">2006-03-08T06:47:46Z</dcterms:created>
  <dcterms:modified xsi:type="dcterms:W3CDTF">2018-12-17T17:19:00Z</dcterms:modified>
</cp:coreProperties>
</file>